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0"/>
  </p:notesMasterIdLst>
  <p:sldIdLst>
    <p:sldId id="275" r:id="rId2"/>
    <p:sldId id="277" r:id="rId3"/>
    <p:sldId id="276" r:id="rId4"/>
    <p:sldId id="335" r:id="rId5"/>
    <p:sldId id="278" r:id="rId6"/>
    <p:sldId id="284" r:id="rId7"/>
    <p:sldId id="280" r:id="rId8"/>
    <p:sldId id="281" r:id="rId9"/>
    <p:sldId id="331" r:id="rId10"/>
    <p:sldId id="283" r:id="rId11"/>
    <p:sldId id="334" r:id="rId12"/>
    <p:sldId id="336" r:id="rId13"/>
    <p:sldId id="337" r:id="rId14"/>
    <p:sldId id="338" r:id="rId15"/>
    <p:sldId id="339" r:id="rId16"/>
    <p:sldId id="320" r:id="rId17"/>
    <p:sldId id="340" r:id="rId18"/>
    <p:sldId id="341" r:id="rId19"/>
    <p:sldId id="420" r:id="rId20"/>
    <p:sldId id="273" r:id="rId21"/>
    <p:sldId id="347" r:id="rId22"/>
    <p:sldId id="350" r:id="rId23"/>
    <p:sldId id="410" r:id="rId24"/>
    <p:sldId id="351" r:id="rId25"/>
    <p:sldId id="411" r:id="rId26"/>
    <p:sldId id="348" r:id="rId27"/>
    <p:sldId id="349" r:id="rId28"/>
    <p:sldId id="422" r:id="rId29"/>
    <p:sldId id="423" r:id="rId30"/>
    <p:sldId id="424" r:id="rId31"/>
    <p:sldId id="352" r:id="rId32"/>
    <p:sldId id="368" r:id="rId33"/>
    <p:sldId id="369" r:id="rId34"/>
    <p:sldId id="370" r:id="rId35"/>
    <p:sldId id="371" r:id="rId36"/>
    <p:sldId id="433" r:id="rId37"/>
    <p:sldId id="434" r:id="rId38"/>
    <p:sldId id="435" r:id="rId39"/>
    <p:sldId id="436" r:id="rId40"/>
    <p:sldId id="437" r:id="rId41"/>
    <p:sldId id="438" r:id="rId42"/>
    <p:sldId id="357"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344" r:id="rId57"/>
    <p:sldId id="385" r:id="rId58"/>
    <p:sldId id="386" r:id="rId59"/>
    <p:sldId id="387" r:id="rId60"/>
    <p:sldId id="388" r:id="rId61"/>
    <p:sldId id="389" r:id="rId62"/>
    <p:sldId id="394" r:id="rId63"/>
    <p:sldId id="395" r:id="rId64"/>
    <p:sldId id="425" r:id="rId65"/>
    <p:sldId id="391" r:id="rId66"/>
    <p:sldId id="396" r:id="rId67"/>
    <p:sldId id="397" r:id="rId68"/>
    <p:sldId id="412" r:id="rId69"/>
    <p:sldId id="262" r:id="rId70"/>
    <p:sldId id="398" r:id="rId71"/>
    <p:sldId id="399" r:id="rId72"/>
    <p:sldId id="400" r:id="rId73"/>
    <p:sldId id="402" r:id="rId74"/>
    <p:sldId id="413" r:id="rId75"/>
    <p:sldId id="403" r:id="rId76"/>
    <p:sldId id="404" r:id="rId77"/>
    <p:sldId id="414" r:id="rId78"/>
    <p:sldId id="405" r:id="rId79"/>
    <p:sldId id="406" r:id="rId80"/>
    <p:sldId id="407" r:id="rId81"/>
    <p:sldId id="408" r:id="rId82"/>
    <p:sldId id="409" r:id="rId83"/>
    <p:sldId id="427" r:id="rId84"/>
    <p:sldId id="429" r:id="rId85"/>
    <p:sldId id="324" r:id="rId86"/>
    <p:sldId id="325" r:id="rId87"/>
    <p:sldId id="326" r:id="rId88"/>
    <p:sldId id="327" r:id="rId89"/>
    <p:sldId id="328" r:id="rId90"/>
    <p:sldId id="329" r:id="rId91"/>
    <p:sldId id="332" r:id="rId92"/>
    <p:sldId id="333" r:id="rId93"/>
    <p:sldId id="346" r:id="rId94"/>
    <p:sldId id="274" r:id="rId95"/>
    <p:sldId id="343" r:id="rId96"/>
    <p:sldId id="432" r:id="rId97"/>
    <p:sldId id="417" r:id="rId98"/>
    <p:sldId id="416"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7"/>
    <p:restoredTop sz="93077"/>
  </p:normalViewPr>
  <p:slideViewPr>
    <p:cSldViewPr snapToGrid="0" snapToObjects="1">
      <p:cViewPr varScale="1">
        <p:scale>
          <a:sx n="64" d="100"/>
          <a:sy n="64" d="100"/>
        </p:scale>
        <p:origin x="232" y="184"/>
      </p:cViewPr>
      <p:guideLst/>
    </p:cSldViewPr>
  </p:slideViewPr>
  <p:notesTextViewPr>
    <p:cViewPr>
      <p:scale>
        <a:sx n="1" d="1"/>
        <a:sy n="1" d="1"/>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FB42E5-4190-6145-89C8-5D65DA52B4AD}" type="datetimeFigureOut">
              <a:rPr lang="en-US" smtClean="0"/>
              <a:t>4/7/19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678CB-1BCC-4F4F-AE5A-51E7233D18DD}" type="slidenum">
              <a:rPr lang="en-US" smtClean="0"/>
              <a:t>‹#›</a:t>
            </a:fld>
            <a:endParaRPr lang="en-US"/>
          </a:p>
        </p:txBody>
      </p:sp>
    </p:spTree>
    <p:extLst>
      <p:ext uri="{BB962C8B-B14F-4D97-AF65-F5344CB8AC3E}">
        <p14:creationId xmlns:p14="http://schemas.microsoft.com/office/powerpoint/2010/main" val="1641426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7FD71316-B9CE-B84C-A5B0-CED5A873B6D9}"/>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13BEEA1-C9D8-C946-9A8F-0850202063E1}" type="slidenum">
              <a:rPr lang="en-US" altLang="en-US" sz="1200"/>
              <a:pPr/>
              <a:t>13</a:t>
            </a:fld>
            <a:endParaRPr lang="en-US" altLang="en-US" sz="1200"/>
          </a:p>
        </p:txBody>
      </p:sp>
      <p:sp>
        <p:nvSpPr>
          <p:cNvPr id="25602" name="Rectangle 2">
            <a:extLst>
              <a:ext uri="{FF2B5EF4-FFF2-40B4-BE49-F238E27FC236}">
                <a16:creationId xmlns:a16="http://schemas.microsoft.com/office/drawing/2014/main" id="{BB1E0ADC-2FA6-0949-8211-919A3A1908EE}"/>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1C124955-8D4B-FC41-96D8-9F6C649704F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75699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3A6CB497-4E70-8141-A4A2-A19BD6AA34A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93DCF5-B054-0F4A-87FA-759FD021EACC}" type="slidenum">
              <a:rPr lang="en-US" altLang="en-US" sz="1200" smtClean="0"/>
              <a:pPr/>
              <a:t>33</a:t>
            </a:fld>
            <a:endParaRPr lang="en-US" altLang="en-US" sz="1200"/>
          </a:p>
        </p:txBody>
      </p:sp>
      <p:sp>
        <p:nvSpPr>
          <p:cNvPr id="60418" name="Rectangle 2">
            <a:extLst>
              <a:ext uri="{FF2B5EF4-FFF2-40B4-BE49-F238E27FC236}">
                <a16:creationId xmlns:a16="http://schemas.microsoft.com/office/drawing/2014/main" id="{9824A897-22A7-FE44-B4A4-75E1AFD83F51}"/>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56A54456-41D6-BD46-8D2B-BBFF61BE824C}"/>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85735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0D8DFBC9-935C-5F40-9CD1-29F2972C596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4F25D4E-DE03-8D4A-94EE-2BA0F65B5F00}" type="slidenum">
              <a:rPr lang="en-US" altLang="en-US" sz="1200" smtClean="0"/>
              <a:pPr/>
              <a:t>34</a:t>
            </a:fld>
            <a:endParaRPr lang="en-US" altLang="en-US" sz="1200"/>
          </a:p>
        </p:txBody>
      </p:sp>
      <p:sp>
        <p:nvSpPr>
          <p:cNvPr id="62466" name="Rectangle 2">
            <a:extLst>
              <a:ext uri="{FF2B5EF4-FFF2-40B4-BE49-F238E27FC236}">
                <a16:creationId xmlns:a16="http://schemas.microsoft.com/office/drawing/2014/main" id="{81F59D5A-EFF3-FB48-B621-0774E181D141}"/>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EC1215C2-DA7F-7540-ABA1-B198340DFD9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757718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6B106B66-7D95-3840-9E18-2656DCCACC0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A31B82-EB62-9E42-8654-76198E618E7F}" type="slidenum">
              <a:rPr lang="en-US" altLang="en-US" sz="1200" smtClean="0"/>
              <a:pPr/>
              <a:t>35</a:t>
            </a:fld>
            <a:endParaRPr lang="en-US" altLang="en-US" sz="1200"/>
          </a:p>
        </p:txBody>
      </p:sp>
      <p:sp>
        <p:nvSpPr>
          <p:cNvPr id="64514" name="Rectangle 2">
            <a:extLst>
              <a:ext uri="{FF2B5EF4-FFF2-40B4-BE49-F238E27FC236}">
                <a16:creationId xmlns:a16="http://schemas.microsoft.com/office/drawing/2014/main" id="{B8991B98-E92F-7A42-A4EE-5FDBC658B5C4}"/>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23B44D2A-CE2F-E048-B53E-1035BD66FA9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70104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F64FB76E-CF53-654E-87AB-173196D11DA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298402-86BE-4945-AE52-4AA9D7D2EAB1}" type="slidenum">
              <a:rPr lang="en-US" altLang="en-US" sz="1200" smtClean="0"/>
              <a:pPr/>
              <a:t>42</a:t>
            </a:fld>
            <a:endParaRPr lang="en-US" altLang="en-US" sz="1200"/>
          </a:p>
        </p:txBody>
      </p:sp>
      <p:sp>
        <p:nvSpPr>
          <p:cNvPr id="66562" name="Rectangle 2">
            <a:extLst>
              <a:ext uri="{FF2B5EF4-FFF2-40B4-BE49-F238E27FC236}">
                <a16:creationId xmlns:a16="http://schemas.microsoft.com/office/drawing/2014/main" id="{3048B3C0-A5FC-FB44-9104-E4C4B2D689AA}"/>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8B9CB6AF-62B6-F84B-9B1C-C40A03DADB6A}"/>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77521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7DF2A5A1-F369-314B-A83B-787570BDEDE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16F846-5D32-7A47-9D4A-A1915CFF8FB0}" type="slidenum">
              <a:rPr lang="en-US" altLang="en-US" sz="1200" smtClean="0"/>
              <a:pPr/>
              <a:t>43</a:t>
            </a:fld>
            <a:endParaRPr lang="en-US" altLang="en-US" sz="1200"/>
          </a:p>
        </p:txBody>
      </p:sp>
      <p:sp>
        <p:nvSpPr>
          <p:cNvPr id="68610" name="Rectangle 2">
            <a:extLst>
              <a:ext uri="{FF2B5EF4-FFF2-40B4-BE49-F238E27FC236}">
                <a16:creationId xmlns:a16="http://schemas.microsoft.com/office/drawing/2014/main" id="{4B27BE0E-C50D-7D41-B460-5DF8E2E5FAFF}"/>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0A53F8E1-EE38-464A-A7B9-1FB819B6AE2F}"/>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604060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5E702800-8DB3-284E-8070-34BD9D91171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2BD9E6B-A725-2E44-B49D-26A6E1412D14}" type="slidenum">
              <a:rPr lang="en-US" altLang="en-US" sz="1200" smtClean="0"/>
              <a:pPr/>
              <a:t>44</a:t>
            </a:fld>
            <a:endParaRPr lang="en-US" altLang="en-US" sz="1200"/>
          </a:p>
        </p:txBody>
      </p:sp>
      <p:sp>
        <p:nvSpPr>
          <p:cNvPr id="70658" name="Rectangle 2">
            <a:extLst>
              <a:ext uri="{FF2B5EF4-FFF2-40B4-BE49-F238E27FC236}">
                <a16:creationId xmlns:a16="http://schemas.microsoft.com/office/drawing/2014/main" id="{E489C4F7-B4E2-2345-BA57-EFE822F4383B}"/>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034349FC-7B98-5E42-883D-44CDE204883F}"/>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78906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F0FDE697-073A-9341-A580-4B6137DC613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01D962F-00B1-2348-AF25-B7B62A29D3AE}" type="slidenum">
              <a:rPr lang="en-US" altLang="en-US" sz="1200" smtClean="0"/>
              <a:pPr/>
              <a:t>45</a:t>
            </a:fld>
            <a:endParaRPr lang="en-US" altLang="en-US" sz="1200"/>
          </a:p>
        </p:txBody>
      </p:sp>
      <p:sp>
        <p:nvSpPr>
          <p:cNvPr id="72706" name="Rectangle 2">
            <a:extLst>
              <a:ext uri="{FF2B5EF4-FFF2-40B4-BE49-F238E27FC236}">
                <a16:creationId xmlns:a16="http://schemas.microsoft.com/office/drawing/2014/main" id="{EAB6F6F7-E3AC-FC44-B43C-2F4F0AF25316}"/>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C3E60CD8-6E52-7248-842E-C9995D8DA3EC}"/>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47628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65383A96-28A7-3C42-B482-BF54E091DED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F04F65D-9BDB-4240-B383-DF2CFC1407A5}" type="slidenum">
              <a:rPr lang="en-US" altLang="en-US" sz="1200" smtClean="0"/>
              <a:pPr/>
              <a:t>46</a:t>
            </a:fld>
            <a:endParaRPr lang="en-US" altLang="en-US" sz="1200"/>
          </a:p>
        </p:txBody>
      </p:sp>
      <p:sp>
        <p:nvSpPr>
          <p:cNvPr id="74754" name="Rectangle 2">
            <a:extLst>
              <a:ext uri="{FF2B5EF4-FFF2-40B4-BE49-F238E27FC236}">
                <a16:creationId xmlns:a16="http://schemas.microsoft.com/office/drawing/2014/main" id="{DF527F0A-0644-C14A-A898-6A6A346E2B52}"/>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917A63DD-2717-3845-8124-7F5DFBA2198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52067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45A9EE84-D671-D44B-8FC0-ACEF051AB11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44CA964-CF14-FD40-BA88-608225583441}" type="slidenum">
              <a:rPr lang="en-US" altLang="en-US" sz="1200" smtClean="0"/>
              <a:pPr/>
              <a:t>47</a:t>
            </a:fld>
            <a:endParaRPr lang="en-US" altLang="en-US" sz="1200"/>
          </a:p>
        </p:txBody>
      </p:sp>
      <p:sp>
        <p:nvSpPr>
          <p:cNvPr id="76802" name="Rectangle 2">
            <a:extLst>
              <a:ext uri="{FF2B5EF4-FFF2-40B4-BE49-F238E27FC236}">
                <a16:creationId xmlns:a16="http://schemas.microsoft.com/office/drawing/2014/main" id="{7187DE9D-65B0-D24E-A71C-AAAEBDF0BFB1}"/>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A3D505DA-5790-D248-89DB-A5E496CDB22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603364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A5ABEB40-BFC0-5B47-80B5-CBB1D9A91E3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8F785ED-15B8-B349-82BD-3AB753D0744C}" type="slidenum">
              <a:rPr lang="en-US" altLang="en-US" sz="1200" smtClean="0"/>
              <a:pPr/>
              <a:t>48</a:t>
            </a:fld>
            <a:endParaRPr lang="en-US" altLang="en-US" sz="1200"/>
          </a:p>
        </p:txBody>
      </p:sp>
      <p:sp>
        <p:nvSpPr>
          <p:cNvPr id="78850" name="Rectangle 2">
            <a:extLst>
              <a:ext uri="{FF2B5EF4-FFF2-40B4-BE49-F238E27FC236}">
                <a16:creationId xmlns:a16="http://schemas.microsoft.com/office/drawing/2014/main" id="{35A880D9-E8D3-434E-9AFD-02BB9BA12A5A}"/>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41277A26-A48D-BB4D-8138-710510AF419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5097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4F582F24-17F8-C040-94EF-E2F2AD6203D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EE6B3DC-4CAE-ED48-8CC1-0149C3433212}" type="slidenum">
              <a:rPr lang="en-US" altLang="en-US" sz="1200"/>
              <a:pPr/>
              <a:t>14</a:t>
            </a:fld>
            <a:endParaRPr lang="en-US" altLang="en-US" sz="1200"/>
          </a:p>
        </p:txBody>
      </p:sp>
      <p:sp>
        <p:nvSpPr>
          <p:cNvPr id="27650" name="Rectangle 2">
            <a:extLst>
              <a:ext uri="{FF2B5EF4-FFF2-40B4-BE49-F238E27FC236}">
                <a16:creationId xmlns:a16="http://schemas.microsoft.com/office/drawing/2014/main" id="{75EDDC44-6614-944A-9008-C6D3AEF26503}"/>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133C4667-F67E-1E4E-96C3-E2BC43BB9F91}"/>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19064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11DEC59E-7C0A-D445-9975-C4C7751E51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3265EBA-D898-8448-8BC5-8AA52E7F000D}" type="slidenum">
              <a:rPr lang="en-US" altLang="en-US" sz="1200" smtClean="0"/>
              <a:pPr/>
              <a:t>49</a:t>
            </a:fld>
            <a:endParaRPr lang="en-US" altLang="en-US" sz="1200"/>
          </a:p>
        </p:txBody>
      </p:sp>
      <p:sp>
        <p:nvSpPr>
          <p:cNvPr id="80898" name="Rectangle 2">
            <a:extLst>
              <a:ext uri="{FF2B5EF4-FFF2-40B4-BE49-F238E27FC236}">
                <a16:creationId xmlns:a16="http://schemas.microsoft.com/office/drawing/2014/main" id="{85930BB1-A928-F648-8D2C-3DDB0AF80AF5}"/>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04C29AE1-B5A3-C548-A58D-621D4BEEC39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682074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F6EFAD08-4F56-5D44-BB9E-8A9E972C11F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876AE62-2776-3A4C-B6E6-877A34C94BCF}" type="slidenum">
              <a:rPr lang="en-US" altLang="en-US" sz="1200" smtClean="0"/>
              <a:pPr/>
              <a:t>50</a:t>
            </a:fld>
            <a:endParaRPr lang="en-US" altLang="en-US" sz="1200"/>
          </a:p>
        </p:txBody>
      </p:sp>
      <p:sp>
        <p:nvSpPr>
          <p:cNvPr id="82946" name="Rectangle 2">
            <a:extLst>
              <a:ext uri="{FF2B5EF4-FFF2-40B4-BE49-F238E27FC236}">
                <a16:creationId xmlns:a16="http://schemas.microsoft.com/office/drawing/2014/main" id="{2A5B0560-88BF-4F41-A6A4-7D00FF335221}"/>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DC9F97CA-87B1-9A40-AEF8-387267DF1B7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16045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8B702641-D01F-044A-B507-A9C3F02F2A58}"/>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28C8AA-A84C-6E41-8326-B290DD771BAD}" type="slidenum">
              <a:rPr lang="en-US" altLang="en-US" sz="1200" smtClean="0"/>
              <a:pPr/>
              <a:t>51</a:t>
            </a:fld>
            <a:endParaRPr lang="en-US" altLang="en-US" sz="1200"/>
          </a:p>
        </p:txBody>
      </p:sp>
      <p:sp>
        <p:nvSpPr>
          <p:cNvPr id="84994" name="Rectangle 2">
            <a:extLst>
              <a:ext uri="{FF2B5EF4-FFF2-40B4-BE49-F238E27FC236}">
                <a16:creationId xmlns:a16="http://schemas.microsoft.com/office/drawing/2014/main" id="{9C5DFC1F-2C72-C641-876F-954D3B206A3F}"/>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FF1A1843-74E1-754F-94DF-33C81B3D6F25}"/>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08526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5579EDEB-B0E4-084B-8391-990E372B1B88}"/>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70A3A8-ADA3-D24B-A8DC-66FD53AEBE3F}" type="slidenum">
              <a:rPr lang="en-US" altLang="en-US" sz="1200" smtClean="0"/>
              <a:pPr/>
              <a:t>52</a:t>
            </a:fld>
            <a:endParaRPr lang="en-US" altLang="en-US" sz="1200"/>
          </a:p>
        </p:txBody>
      </p:sp>
      <p:sp>
        <p:nvSpPr>
          <p:cNvPr id="87042" name="Rectangle 2">
            <a:extLst>
              <a:ext uri="{FF2B5EF4-FFF2-40B4-BE49-F238E27FC236}">
                <a16:creationId xmlns:a16="http://schemas.microsoft.com/office/drawing/2014/main" id="{A0D8E88B-78AA-7F41-A746-A0A900D57CA4}"/>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F0A5CB6A-9CC2-304B-8079-6EAAD303EB7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93062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63DBCDDB-9D44-5243-855D-CA80F40C7E7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4080D3-9315-B24E-BCBA-331238EC9748}" type="slidenum">
              <a:rPr lang="en-US" altLang="en-US" sz="1200" smtClean="0"/>
              <a:pPr/>
              <a:t>53</a:t>
            </a:fld>
            <a:endParaRPr lang="en-US" altLang="en-US" sz="1200"/>
          </a:p>
        </p:txBody>
      </p:sp>
      <p:sp>
        <p:nvSpPr>
          <p:cNvPr id="89090" name="Rectangle 2">
            <a:extLst>
              <a:ext uri="{FF2B5EF4-FFF2-40B4-BE49-F238E27FC236}">
                <a16:creationId xmlns:a16="http://schemas.microsoft.com/office/drawing/2014/main" id="{537C2B76-2D2A-1A47-A6BC-94B492DF4C00}"/>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60A72C65-B2F5-5944-B942-4A8BBCDB5C9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006827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CE7C723A-4F60-BF49-A48E-57371943C341}"/>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552D118-855C-F14E-B343-6B9A77EA34B1}" type="slidenum">
              <a:rPr lang="en-US" altLang="en-US" sz="1200" smtClean="0"/>
              <a:pPr/>
              <a:t>54</a:t>
            </a:fld>
            <a:endParaRPr lang="en-US" altLang="en-US" sz="1200"/>
          </a:p>
        </p:txBody>
      </p:sp>
      <p:sp>
        <p:nvSpPr>
          <p:cNvPr id="91138" name="Rectangle 2">
            <a:extLst>
              <a:ext uri="{FF2B5EF4-FFF2-40B4-BE49-F238E27FC236}">
                <a16:creationId xmlns:a16="http://schemas.microsoft.com/office/drawing/2014/main" id="{1181B65C-B0F4-C240-AF33-2AC5D23E2516}"/>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B44EACE4-74D9-DF4E-9FE5-DFF89F8BA83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78230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D8EAD226-8CEE-734C-B894-320BBFC78D91}"/>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32F5DA6-E1EE-7A4C-9679-8C060F49E32B}" type="slidenum">
              <a:rPr lang="en-US" altLang="en-US" sz="1200" smtClean="0"/>
              <a:pPr/>
              <a:t>55</a:t>
            </a:fld>
            <a:endParaRPr lang="en-US" altLang="en-US" sz="1200"/>
          </a:p>
        </p:txBody>
      </p:sp>
      <p:sp>
        <p:nvSpPr>
          <p:cNvPr id="93186" name="Rectangle 2">
            <a:extLst>
              <a:ext uri="{FF2B5EF4-FFF2-40B4-BE49-F238E27FC236}">
                <a16:creationId xmlns:a16="http://schemas.microsoft.com/office/drawing/2014/main" id="{283ED23D-E331-BF41-8EC3-73C3222FFF4D}"/>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AE8ECE77-D7C5-824B-9AD9-1A267F34B511}"/>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79245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DEF02281-6F0F-EB45-B4B8-F075E209984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CE3A5D-5BBA-1C43-B451-F352A7E6EDC2}" type="slidenum">
              <a:rPr lang="en-US" altLang="en-US" sz="1200" smtClean="0"/>
              <a:pPr/>
              <a:t>56</a:t>
            </a:fld>
            <a:endParaRPr lang="en-US" altLang="en-US" sz="1200"/>
          </a:p>
        </p:txBody>
      </p:sp>
      <p:sp>
        <p:nvSpPr>
          <p:cNvPr id="95234" name="Rectangle 2">
            <a:extLst>
              <a:ext uri="{FF2B5EF4-FFF2-40B4-BE49-F238E27FC236}">
                <a16:creationId xmlns:a16="http://schemas.microsoft.com/office/drawing/2014/main" id="{56282674-A837-C44C-83C6-7E771B3C2D77}"/>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65D47087-09FE-9B42-863A-0509A251CDAC}"/>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644031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62A62409-8CDF-2144-8080-2FAD898643C1}"/>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438FAB8-7B0F-7149-855A-AA843966B306}" type="slidenum">
              <a:rPr lang="en-US" altLang="en-US" sz="1200" smtClean="0"/>
              <a:pPr/>
              <a:t>57</a:t>
            </a:fld>
            <a:endParaRPr lang="en-US" altLang="en-US" sz="1200"/>
          </a:p>
        </p:txBody>
      </p:sp>
      <p:sp>
        <p:nvSpPr>
          <p:cNvPr id="97282" name="Rectangle 2">
            <a:extLst>
              <a:ext uri="{FF2B5EF4-FFF2-40B4-BE49-F238E27FC236}">
                <a16:creationId xmlns:a16="http://schemas.microsoft.com/office/drawing/2014/main" id="{9EC2000D-659F-EB44-8CD0-BB66D51CBE95}"/>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91997621-B8C0-424F-BCE4-94D21B5389BD}"/>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17809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D556565F-DCEB-614C-91A9-4CBBDF28D082}"/>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4AECD6B-BC79-4240-A761-8A7BF23847D0}" type="slidenum">
              <a:rPr lang="en-US" altLang="en-US" sz="1200" smtClean="0"/>
              <a:pPr/>
              <a:t>58</a:t>
            </a:fld>
            <a:endParaRPr lang="en-US" altLang="en-US" sz="1200"/>
          </a:p>
        </p:txBody>
      </p:sp>
      <p:sp>
        <p:nvSpPr>
          <p:cNvPr id="99330" name="Rectangle 2">
            <a:extLst>
              <a:ext uri="{FF2B5EF4-FFF2-40B4-BE49-F238E27FC236}">
                <a16:creationId xmlns:a16="http://schemas.microsoft.com/office/drawing/2014/main" id="{8C2C9C6E-AB8F-FD4B-AEC7-0A5D05809193}"/>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FFBD8879-2B22-224B-B7BE-8312446AAD4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33432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5BF8C393-4B29-294D-AF67-D6C6FF0A2CE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7BB3E8A-A8B6-FE47-B8C0-389C955C2F20}" type="slidenum">
              <a:rPr lang="en-US" altLang="en-US" sz="1200"/>
              <a:pPr/>
              <a:t>15</a:t>
            </a:fld>
            <a:endParaRPr lang="en-US" altLang="en-US" sz="1200"/>
          </a:p>
        </p:txBody>
      </p:sp>
      <p:sp>
        <p:nvSpPr>
          <p:cNvPr id="29698" name="Rectangle 2">
            <a:extLst>
              <a:ext uri="{FF2B5EF4-FFF2-40B4-BE49-F238E27FC236}">
                <a16:creationId xmlns:a16="http://schemas.microsoft.com/office/drawing/2014/main" id="{4FC42C8A-3A5A-AB45-ADB0-DC89A4E54D22}"/>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39898C2C-B088-1144-9168-1FB2374993E7}"/>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45637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FF17CB31-77C2-E046-B7B7-3122F3518B2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87BF071-CEB8-C44F-BA90-61E924E9D5E6}" type="slidenum">
              <a:rPr lang="en-US" altLang="en-US" sz="1200" smtClean="0"/>
              <a:pPr/>
              <a:t>59</a:t>
            </a:fld>
            <a:endParaRPr lang="en-US" altLang="en-US" sz="1200"/>
          </a:p>
        </p:txBody>
      </p:sp>
      <p:sp>
        <p:nvSpPr>
          <p:cNvPr id="101378" name="Rectangle 2">
            <a:extLst>
              <a:ext uri="{FF2B5EF4-FFF2-40B4-BE49-F238E27FC236}">
                <a16:creationId xmlns:a16="http://schemas.microsoft.com/office/drawing/2014/main" id="{7A693428-D7D7-A542-8F55-A1614396121E}"/>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9560FFFE-C976-634A-9B13-6FC06167896D}"/>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8316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602259FA-0364-4E4F-AE15-FDC62E0A06B8}"/>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F9A94D-BC98-C04A-9FE6-4279C29F20BC}" type="slidenum">
              <a:rPr lang="en-US" altLang="en-US" sz="1200" smtClean="0"/>
              <a:pPr/>
              <a:t>60</a:t>
            </a:fld>
            <a:endParaRPr lang="en-US" altLang="en-US" sz="1200"/>
          </a:p>
        </p:txBody>
      </p:sp>
      <p:sp>
        <p:nvSpPr>
          <p:cNvPr id="103426" name="Rectangle 2">
            <a:extLst>
              <a:ext uri="{FF2B5EF4-FFF2-40B4-BE49-F238E27FC236}">
                <a16:creationId xmlns:a16="http://schemas.microsoft.com/office/drawing/2014/main" id="{77E62998-E067-6B41-B33C-A0A4E2A3AEB2}"/>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15B1B957-15BF-FE47-AF38-E2C6DD39702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59073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612FD416-8EB3-304E-8C8D-DB921DC8FA42}"/>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1CE2757-4185-6E40-8D90-BA93DC72DC34}" type="slidenum">
              <a:rPr lang="en-US" altLang="en-US" sz="1200" smtClean="0"/>
              <a:pPr/>
              <a:t>61</a:t>
            </a:fld>
            <a:endParaRPr lang="en-US" altLang="en-US" sz="1200"/>
          </a:p>
        </p:txBody>
      </p:sp>
      <p:sp>
        <p:nvSpPr>
          <p:cNvPr id="105474" name="Rectangle 2">
            <a:extLst>
              <a:ext uri="{FF2B5EF4-FFF2-40B4-BE49-F238E27FC236}">
                <a16:creationId xmlns:a16="http://schemas.microsoft.com/office/drawing/2014/main" id="{F58EAD60-584B-7742-931B-2C99CEB4AF5F}"/>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EA331794-D8F9-3348-8E0D-7F68D79D790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73385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360DE1A3-90EF-5F4F-B246-DF70D96CA306}"/>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819A3D-F67F-7B40-893B-025714F5B874}" type="slidenum">
              <a:rPr lang="en-US" altLang="en-US" sz="1200" smtClean="0"/>
              <a:pPr/>
              <a:t>65</a:t>
            </a:fld>
            <a:endParaRPr lang="en-US" altLang="en-US" sz="1200"/>
          </a:p>
        </p:txBody>
      </p:sp>
      <p:sp>
        <p:nvSpPr>
          <p:cNvPr id="109570" name="Rectangle 2">
            <a:extLst>
              <a:ext uri="{FF2B5EF4-FFF2-40B4-BE49-F238E27FC236}">
                <a16:creationId xmlns:a16="http://schemas.microsoft.com/office/drawing/2014/main" id="{6E2BBBF5-E368-CA4E-A22E-C3B662F8E523}"/>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89D841C2-829B-7345-A90A-A007164950E2}"/>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05525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a:extLst>
              <a:ext uri="{FF2B5EF4-FFF2-40B4-BE49-F238E27FC236}">
                <a16:creationId xmlns:a16="http://schemas.microsoft.com/office/drawing/2014/main" id="{097A7F9E-1E22-0C4C-9ADF-6754C70941F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5105D0-4FDE-2641-AB87-149DDAFBF1BF}" type="slidenum">
              <a:rPr lang="en-US" altLang="en-US" sz="1200" smtClean="0"/>
              <a:pPr/>
              <a:t>85</a:t>
            </a:fld>
            <a:endParaRPr lang="en-US" altLang="en-US" sz="1200"/>
          </a:p>
        </p:txBody>
      </p:sp>
      <p:sp>
        <p:nvSpPr>
          <p:cNvPr id="189442" name="Rectangle 2">
            <a:extLst>
              <a:ext uri="{FF2B5EF4-FFF2-40B4-BE49-F238E27FC236}">
                <a16:creationId xmlns:a16="http://schemas.microsoft.com/office/drawing/2014/main" id="{75AE3148-33FD-8340-BA21-439D17A8278A}"/>
              </a:ext>
            </a:extLst>
          </p:cNvPr>
          <p:cNvSpPr>
            <a:spLocks noGrp="1" noRot="1" noChangeAspect="1" noChangeArrowheads="1" noTextEdit="1"/>
          </p:cNvSpPr>
          <p:nvPr>
            <p:ph type="sldImg"/>
          </p:nvPr>
        </p:nvSpPr>
        <p:spPr>
          <a:ln/>
        </p:spPr>
      </p:sp>
      <p:sp>
        <p:nvSpPr>
          <p:cNvPr id="189443" name="Rectangle 3">
            <a:extLst>
              <a:ext uri="{FF2B5EF4-FFF2-40B4-BE49-F238E27FC236}">
                <a16:creationId xmlns:a16="http://schemas.microsoft.com/office/drawing/2014/main" id="{257FE5AC-7D61-E040-98DB-4C1D8D5E69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35636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a:extLst>
              <a:ext uri="{FF2B5EF4-FFF2-40B4-BE49-F238E27FC236}">
                <a16:creationId xmlns:a16="http://schemas.microsoft.com/office/drawing/2014/main" id="{7A20E365-5AC4-6D48-B38B-072FDA70759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B24F59-C02A-2444-AC54-0A2EB0D86B8C}" type="slidenum">
              <a:rPr lang="en-US" altLang="en-US" sz="1200" smtClean="0"/>
              <a:pPr/>
              <a:t>86</a:t>
            </a:fld>
            <a:endParaRPr lang="en-US" altLang="en-US" sz="1200"/>
          </a:p>
        </p:txBody>
      </p:sp>
      <p:sp>
        <p:nvSpPr>
          <p:cNvPr id="191490" name="Rectangle 2">
            <a:extLst>
              <a:ext uri="{FF2B5EF4-FFF2-40B4-BE49-F238E27FC236}">
                <a16:creationId xmlns:a16="http://schemas.microsoft.com/office/drawing/2014/main" id="{30ED3CAB-7753-F347-8ECF-0F86BAA4F462}"/>
              </a:ext>
            </a:extLst>
          </p:cNvPr>
          <p:cNvSpPr>
            <a:spLocks noGrp="1" noRot="1" noChangeAspect="1" noChangeArrowheads="1" noTextEdit="1"/>
          </p:cNvSpPr>
          <p:nvPr>
            <p:ph type="sldImg"/>
          </p:nvPr>
        </p:nvSpPr>
        <p:spPr>
          <a:ln/>
        </p:spPr>
      </p:sp>
      <p:sp>
        <p:nvSpPr>
          <p:cNvPr id="191491" name="Rectangle 3">
            <a:extLst>
              <a:ext uri="{FF2B5EF4-FFF2-40B4-BE49-F238E27FC236}">
                <a16:creationId xmlns:a16="http://schemas.microsoft.com/office/drawing/2014/main" id="{BA8420F5-C616-FA4E-A811-073A475947B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17597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a:extLst>
              <a:ext uri="{FF2B5EF4-FFF2-40B4-BE49-F238E27FC236}">
                <a16:creationId xmlns:a16="http://schemas.microsoft.com/office/drawing/2014/main" id="{32D37A02-0B99-D543-BF4E-95AB7596B59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1CABF7E-8949-D945-A44F-24EF152CFE1E}" type="slidenum">
              <a:rPr lang="en-US" altLang="en-US" sz="1200" smtClean="0"/>
              <a:pPr/>
              <a:t>87</a:t>
            </a:fld>
            <a:endParaRPr lang="en-US" altLang="en-US" sz="1200"/>
          </a:p>
        </p:txBody>
      </p:sp>
      <p:sp>
        <p:nvSpPr>
          <p:cNvPr id="193538" name="Rectangle 2">
            <a:extLst>
              <a:ext uri="{FF2B5EF4-FFF2-40B4-BE49-F238E27FC236}">
                <a16:creationId xmlns:a16="http://schemas.microsoft.com/office/drawing/2014/main" id="{C1A96FF7-D8A2-B64D-89BB-252E752ECBA9}"/>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DE265E78-C8DF-2D46-A14F-DC772C4E42D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47971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a:extLst>
              <a:ext uri="{FF2B5EF4-FFF2-40B4-BE49-F238E27FC236}">
                <a16:creationId xmlns:a16="http://schemas.microsoft.com/office/drawing/2014/main" id="{B6435BE5-458B-2749-91AA-ECCC32079DC1}"/>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EB84AC9-76C7-E745-8FAB-B42C86081DB1}" type="slidenum">
              <a:rPr lang="en-US" altLang="en-US" sz="1200" smtClean="0"/>
              <a:pPr/>
              <a:t>88</a:t>
            </a:fld>
            <a:endParaRPr lang="en-US" altLang="en-US" sz="1200"/>
          </a:p>
        </p:txBody>
      </p:sp>
      <p:sp>
        <p:nvSpPr>
          <p:cNvPr id="195586" name="Rectangle 2">
            <a:extLst>
              <a:ext uri="{FF2B5EF4-FFF2-40B4-BE49-F238E27FC236}">
                <a16:creationId xmlns:a16="http://schemas.microsoft.com/office/drawing/2014/main" id="{B2636D05-B649-8D42-B431-44B13D1561BA}"/>
              </a:ext>
            </a:extLst>
          </p:cNvPr>
          <p:cNvSpPr>
            <a:spLocks noGrp="1" noRot="1" noChangeAspect="1" noChangeArrowheads="1" noTextEdit="1"/>
          </p:cNvSpPr>
          <p:nvPr>
            <p:ph type="sldImg"/>
          </p:nvPr>
        </p:nvSpPr>
        <p:spPr>
          <a:ln/>
        </p:spPr>
      </p:sp>
      <p:sp>
        <p:nvSpPr>
          <p:cNvPr id="195587" name="Rectangle 3">
            <a:extLst>
              <a:ext uri="{FF2B5EF4-FFF2-40B4-BE49-F238E27FC236}">
                <a16:creationId xmlns:a16="http://schemas.microsoft.com/office/drawing/2014/main" id="{B6C7608C-1A02-F846-942A-F770B89B3D7F}"/>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598023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a:extLst>
              <a:ext uri="{FF2B5EF4-FFF2-40B4-BE49-F238E27FC236}">
                <a16:creationId xmlns:a16="http://schemas.microsoft.com/office/drawing/2014/main" id="{E8FEC864-77C7-D746-9CCC-5F8C9B55F75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FFFE2D-25E9-E244-9F02-0B85A37DC2F6}" type="slidenum">
              <a:rPr lang="en-US" altLang="en-US" sz="1200" smtClean="0"/>
              <a:pPr/>
              <a:t>89</a:t>
            </a:fld>
            <a:endParaRPr lang="en-US" altLang="en-US" sz="1200"/>
          </a:p>
        </p:txBody>
      </p:sp>
      <p:sp>
        <p:nvSpPr>
          <p:cNvPr id="197634" name="Rectangle 2">
            <a:extLst>
              <a:ext uri="{FF2B5EF4-FFF2-40B4-BE49-F238E27FC236}">
                <a16:creationId xmlns:a16="http://schemas.microsoft.com/office/drawing/2014/main" id="{43087599-84C7-2F45-8035-CB18587B5AC3}"/>
              </a:ext>
            </a:extLst>
          </p:cNvPr>
          <p:cNvSpPr>
            <a:spLocks noGrp="1" noRot="1" noChangeAspect="1" noChangeArrowheads="1" noTextEdit="1"/>
          </p:cNvSpPr>
          <p:nvPr>
            <p:ph type="sldImg"/>
          </p:nvPr>
        </p:nvSpPr>
        <p:spPr>
          <a:ln/>
        </p:spPr>
      </p:sp>
      <p:sp>
        <p:nvSpPr>
          <p:cNvPr id="197635" name="Rectangle 3">
            <a:extLst>
              <a:ext uri="{FF2B5EF4-FFF2-40B4-BE49-F238E27FC236}">
                <a16:creationId xmlns:a16="http://schemas.microsoft.com/office/drawing/2014/main" id="{8A25DB00-41B9-8349-B423-FAF453708DCD}"/>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94174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a:extLst>
              <a:ext uri="{FF2B5EF4-FFF2-40B4-BE49-F238E27FC236}">
                <a16:creationId xmlns:a16="http://schemas.microsoft.com/office/drawing/2014/main" id="{11F307BB-44EC-EB4C-B469-E5B157E0AE82}"/>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1E8C46-5456-8F40-BEB0-92760686C366}" type="slidenum">
              <a:rPr lang="en-US" altLang="en-US" sz="1200" smtClean="0"/>
              <a:pPr/>
              <a:t>90</a:t>
            </a:fld>
            <a:endParaRPr lang="en-US" altLang="en-US" sz="1200"/>
          </a:p>
        </p:txBody>
      </p:sp>
      <p:sp>
        <p:nvSpPr>
          <p:cNvPr id="199682" name="Rectangle 2">
            <a:extLst>
              <a:ext uri="{FF2B5EF4-FFF2-40B4-BE49-F238E27FC236}">
                <a16:creationId xmlns:a16="http://schemas.microsoft.com/office/drawing/2014/main" id="{B9DB68AE-7898-3049-81BF-6D815DBAF8C0}"/>
              </a:ext>
            </a:extLst>
          </p:cNvPr>
          <p:cNvSpPr>
            <a:spLocks noGrp="1" noRot="1" noChangeAspect="1" noChangeArrowheads="1" noTextEdit="1"/>
          </p:cNvSpPr>
          <p:nvPr>
            <p:ph type="sldImg"/>
          </p:nvPr>
        </p:nvSpPr>
        <p:spPr>
          <a:ln/>
        </p:spPr>
      </p:sp>
      <p:sp>
        <p:nvSpPr>
          <p:cNvPr id="199683" name="Rectangle 3">
            <a:extLst>
              <a:ext uri="{FF2B5EF4-FFF2-40B4-BE49-F238E27FC236}">
                <a16:creationId xmlns:a16="http://schemas.microsoft.com/office/drawing/2014/main" id="{32392CB2-651F-8442-BA5B-E19A08CAF3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12669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3E065258-4BFA-B140-9A4C-C5649FE9BA48}"/>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34E956F-7437-2548-9D05-CDA190C364CE}" type="slidenum">
              <a:rPr lang="en-US" altLang="en-US" sz="1200"/>
              <a:pPr/>
              <a:t>16</a:t>
            </a:fld>
            <a:endParaRPr lang="en-US" altLang="en-US" sz="1200"/>
          </a:p>
        </p:txBody>
      </p:sp>
      <p:sp>
        <p:nvSpPr>
          <p:cNvPr id="31746" name="Rectangle 2">
            <a:extLst>
              <a:ext uri="{FF2B5EF4-FFF2-40B4-BE49-F238E27FC236}">
                <a16:creationId xmlns:a16="http://schemas.microsoft.com/office/drawing/2014/main" id="{5245C427-DE24-284E-A892-BFBA8847B776}"/>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9D0FD939-CD9E-214A-B64F-FBEF276CAB1F}"/>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150429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a:extLst>
              <a:ext uri="{FF2B5EF4-FFF2-40B4-BE49-F238E27FC236}">
                <a16:creationId xmlns:a16="http://schemas.microsoft.com/office/drawing/2014/main" id="{0A592F7F-3B72-3248-B49C-F9937CD96A28}"/>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64F82B-65B1-BF41-A39F-C8A385F03CC1}" type="slidenum">
              <a:rPr lang="en-US" altLang="en-US" sz="1200" smtClean="0"/>
              <a:pPr/>
              <a:t>97</a:t>
            </a:fld>
            <a:endParaRPr lang="en-US" altLang="en-US" sz="1200"/>
          </a:p>
        </p:txBody>
      </p:sp>
      <p:sp>
        <p:nvSpPr>
          <p:cNvPr id="203778" name="Rectangle 2">
            <a:extLst>
              <a:ext uri="{FF2B5EF4-FFF2-40B4-BE49-F238E27FC236}">
                <a16:creationId xmlns:a16="http://schemas.microsoft.com/office/drawing/2014/main" id="{076B51B8-9F90-E047-83A8-C3F512759326}"/>
              </a:ext>
            </a:extLst>
          </p:cNvPr>
          <p:cNvSpPr>
            <a:spLocks noGrp="1" noRot="1" noChangeAspect="1" noChangeArrowheads="1" noTextEdit="1"/>
          </p:cNvSpPr>
          <p:nvPr>
            <p:ph type="sldImg"/>
          </p:nvPr>
        </p:nvSpPr>
        <p:spPr>
          <a:ln/>
        </p:spPr>
      </p:sp>
      <p:sp>
        <p:nvSpPr>
          <p:cNvPr id="203779" name="Rectangle 3">
            <a:extLst>
              <a:ext uri="{FF2B5EF4-FFF2-40B4-BE49-F238E27FC236}">
                <a16:creationId xmlns:a16="http://schemas.microsoft.com/office/drawing/2014/main" id="{3101EB47-C4F1-9F46-A49A-CFE329E988C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93545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a:extLst>
              <a:ext uri="{FF2B5EF4-FFF2-40B4-BE49-F238E27FC236}">
                <a16:creationId xmlns:a16="http://schemas.microsoft.com/office/drawing/2014/main" id="{BB93234E-F865-7744-82CF-583E0CFB4B09}"/>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574A19-9FD8-DD40-AC8F-33093741453F}" type="slidenum">
              <a:rPr lang="en-US" altLang="en-US" sz="1200" smtClean="0"/>
              <a:pPr/>
              <a:t>98</a:t>
            </a:fld>
            <a:endParaRPr lang="en-US" altLang="en-US" sz="1200"/>
          </a:p>
        </p:txBody>
      </p:sp>
      <p:sp>
        <p:nvSpPr>
          <p:cNvPr id="201730" name="Rectangle 2">
            <a:extLst>
              <a:ext uri="{FF2B5EF4-FFF2-40B4-BE49-F238E27FC236}">
                <a16:creationId xmlns:a16="http://schemas.microsoft.com/office/drawing/2014/main" id="{0C89447B-2AB3-6740-AA2B-3E0BC6B6E096}"/>
              </a:ext>
            </a:extLst>
          </p:cNvPr>
          <p:cNvSpPr>
            <a:spLocks noGrp="1" noRot="1" noChangeAspect="1" noChangeArrowheads="1" noTextEdit="1"/>
          </p:cNvSpPr>
          <p:nvPr>
            <p:ph type="sldImg"/>
          </p:nvPr>
        </p:nvSpPr>
        <p:spPr>
          <a:ln/>
        </p:spPr>
      </p:sp>
      <p:sp>
        <p:nvSpPr>
          <p:cNvPr id="201731" name="Rectangle 3">
            <a:extLst>
              <a:ext uri="{FF2B5EF4-FFF2-40B4-BE49-F238E27FC236}">
                <a16:creationId xmlns:a16="http://schemas.microsoft.com/office/drawing/2014/main" id="{101246DB-6CB7-EC4F-93AC-08B30504404C}"/>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6444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B330490A-34F1-DD4F-B65B-0C9FB867927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9528B97-18E4-924F-AA09-050DB343664C}" type="slidenum">
              <a:rPr lang="en-US" altLang="en-US" sz="1200"/>
              <a:pPr/>
              <a:t>17</a:t>
            </a:fld>
            <a:endParaRPr lang="en-US" altLang="en-US" sz="1200"/>
          </a:p>
        </p:txBody>
      </p:sp>
      <p:sp>
        <p:nvSpPr>
          <p:cNvPr id="33794" name="Rectangle 2">
            <a:extLst>
              <a:ext uri="{FF2B5EF4-FFF2-40B4-BE49-F238E27FC236}">
                <a16:creationId xmlns:a16="http://schemas.microsoft.com/office/drawing/2014/main" id="{E64E1325-CAB1-0143-8B61-857E880EDF29}"/>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228242B1-733C-0C42-854E-AB98FB0A8BB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55479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E9A78EB4-48C9-9542-A156-A62AADC96EF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C556443-BF3B-D048-8B51-B175C24BF0BB}" type="slidenum">
              <a:rPr lang="en-US" altLang="en-US" sz="1200"/>
              <a:pPr/>
              <a:t>18</a:t>
            </a:fld>
            <a:endParaRPr lang="en-US" altLang="en-US" sz="1200"/>
          </a:p>
        </p:txBody>
      </p:sp>
      <p:sp>
        <p:nvSpPr>
          <p:cNvPr id="35842" name="Rectangle 2">
            <a:extLst>
              <a:ext uri="{FF2B5EF4-FFF2-40B4-BE49-F238E27FC236}">
                <a16:creationId xmlns:a16="http://schemas.microsoft.com/office/drawing/2014/main" id="{29CC7D3C-BFE8-E34C-B420-5727CE089E15}"/>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00814C1A-481A-0949-A406-5C66213ADF9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7818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709CB690-27B1-0342-AAA8-3AFA084866F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0B1292-CA76-1746-92B4-0719070A239D}" type="slidenum">
              <a:rPr lang="en-US" altLang="en-US" sz="1200"/>
              <a:pPr/>
              <a:t>20</a:t>
            </a:fld>
            <a:endParaRPr lang="en-US" altLang="en-US" sz="1200"/>
          </a:p>
        </p:txBody>
      </p:sp>
      <p:sp>
        <p:nvSpPr>
          <p:cNvPr id="39938" name="Rectangle 2">
            <a:extLst>
              <a:ext uri="{FF2B5EF4-FFF2-40B4-BE49-F238E27FC236}">
                <a16:creationId xmlns:a16="http://schemas.microsoft.com/office/drawing/2014/main" id="{B417E400-5914-8C40-B936-76FEBB09D455}"/>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0A648E51-C57F-9E45-BCF7-5536D9992CC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450101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749FBCFF-6CDF-6B47-9F2B-D71301C1B0B1}"/>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C11CDC-D09D-4F4D-96E1-2F2F7AD2684A}" type="slidenum">
              <a:rPr lang="en-US" altLang="en-US" sz="1200" smtClean="0"/>
              <a:pPr/>
              <a:t>31</a:t>
            </a:fld>
            <a:endParaRPr lang="en-US" altLang="en-US" sz="1200"/>
          </a:p>
        </p:txBody>
      </p:sp>
      <p:sp>
        <p:nvSpPr>
          <p:cNvPr id="56322" name="Rectangle 2">
            <a:extLst>
              <a:ext uri="{FF2B5EF4-FFF2-40B4-BE49-F238E27FC236}">
                <a16:creationId xmlns:a16="http://schemas.microsoft.com/office/drawing/2014/main" id="{33751747-83CE-6E41-94A6-AE14DA47ED07}"/>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40996D80-3EE5-E54B-8DDE-EA53D1AA6742}"/>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80687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9FE479C7-E3CF-894E-8D5E-3913D19E0D7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D488C9-D81B-454C-86AB-7DD6E42D73D6}" type="slidenum">
              <a:rPr lang="en-US" altLang="en-US" sz="1200" smtClean="0"/>
              <a:pPr/>
              <a:t>32</a:t>
            </a:fld>
            <a:endParaRPr lang="en-US" altLang="en-US" sz="1200"/>
          </a:p>
        </p:txBody>
      </p:sp>
      <p:sp>
        <p:nvSpPr>
          <p:cNvPr id="58370" name="Rectangle 2">
            <a:extLst>
              <a:ext uri="{FF2B5EF4-FFF2-40B4-BE49-F238E27FC236}">
                <a16:creationId xmlns:a16="http://schemas.microsoft.com/office/drawing/2014/main" id="{DD1E89B3-55E2-144D-92A5-DDC2E74EFCBE}"/>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D2E35EB6-0343-B145-9AC8-89F80EFFB26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4935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3FBC8-34B5-6044-BA6B-3481D6A6A6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F63B56-289C-154B-B2DE-6A63E98DD7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6B979F-8BE6-324A-ADDD-B6A7AEB4CE5D}"/>
              </a:ext>
            </a:extLst>
          </p:cNvPr>
          <p:cNvSpPr>
            <a:spLocks noGrp="1"/>
          </p:cNvSpPr>
          <p:nvPr>
            <p:ph type="dt" sz="half" idx="10"/>
          </p:nvPr>
        </p:nvSpPr>
        <p:spPr/>
        <p:txBody>
          <a:bodyPr/>
          <a:lstStyle/>
          <a:p>
            <a:fld id="{75CC2277-D2D0-2D4F-BC02-C6BCB7135A82}" type="datetimeFigureOut">
              <a:rPr lang="en-US" smtClean="0"/>
              <a:t>4/7/19</a:t>
            </a:fld>
            <a:endParaRPr lang="en-US"/>
          </a:p>
        </p:txBody>
      </p:sp>
      <p:sp>
        <p:nvSpPr>
          <p:cNvPr id="5" name="Footer Placeholder 4">
            <a:extLst>
              <a:ext uri="{FF2B5EF4-FFF2-40B4-BE49-F238E27FC236}">
                <a16:creationId xmlns:a16="http://schemas.microsoft.com/office/drawing/2014/main" id="{796E32B7-A500-904A-BE11-DD07E2B47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52546-9D27-9748-9D9B-0E5888ED7DEA}"/>
              </a:ext>
            </a:extLst>
          </p:cNvPr>
          <p:cNvSpPr>
            <a:spLocks noGrp="1"/>
          </p:cNvSpPr>
          <p:nvPr>
            <p:ph type="sldNum" sz="quarter" idx="12"/>
          </p:nvPr>
        </p:nvSpPr>
        <p:spPr/>
        <p:txBody>
          <a:bodyPr/>
          <a:lstStyle/>
          <a:p>
            <a:fld id="{847CB117-B52C-9B49-B3AE-B27ED8EC27EB}" type="slidenum">
              <a:rPr lang="en-US" smtClean="0"/>
              <a:t>‹#›</a:t>
            </a:fld>
            <a:endParaRPr lang="en-US"/>
          </a:p>
        </p:txBody>
      </p:sp>
    </p:spTree>
    <p:extLst>
      <p:ext uri="{BB962C8B-B14F-4D97-AF65-F5344CB8AC3E}">
        <p14:creationId xmlns:p14="http://schemas.microsoft.com/office/powerpoint/2010/main" val="154956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2184-1539-714C-B7AA-F3DCDF00A0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2037F1-8C9B-CF42-8634-832902C226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89678-2BCB-3C45-AEF5-EBB38BFE8D0D}"/>
              </a:ext>
            </a:extLst>
          </p:cNvPr>
          <p:cNvSpPr>
            <a:spLocks noGrp="1"/>
          </p:cNvSpPr>
          <p:nvPr>
            <p:ph type="dt" sz="half" idx="10"/>
          </p:nvPr>
        </p:nvSpPr>
        <p:spPr/>
        <p:txBody>
          <a:bodyPr/>
          <a:lstStyle/>
          <a:p>
            <a:fld id="{75CC2277-D2D0-2D4F-BC02-C6BCB7135A82}" type="datetimeFigureOut">
              <a:rPr lang="en-US" smtClean="0"/>
              <a:t>4/7/19</a:t>
            </a:fld>
            <a:endParaRPr lang="en-US"/>
          </a:p>
        </p:txBody>
      </p:sp>
      <p:sp>
        <p:nvSpPr>
          <p:cNvPr id="5" name="Footer Placeholder 4">
            <a:extLst>
              <a:ext uri="{FF2B5EF4-FFF2-40B4-BE49-F238E27FC236}">
                <a16:creationId xmlns:a16="http://schemas.microsoft.com/office/drawing/2014/main" id="{6E088F21-A17B-FA44-992B-58D26F43E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F2D40-318E-3043-B697-297D7C1036F3}"/>
              </a:ext>
            </a:extLst>
          </p:cNvPr>
          <p:cNvSpPr>
            <a:spLocks noGrp="1"/>
          </p:cNvSpPr>
          <p:nvPr>
            <p:ph type="sldNum" sz="quarter" idx="12"/>
          </p:nvPr>
        </p:nvSpPr>
        <p:spPr/>
        <p:txBody>
          <a:bodyPr/>
          <a:lstStyle/>
          <a:p>
            <a:fld id="{847CB117-B52C-9B49-B3AE-B27ED8EC27EB}" type="slidenum">
              <a:rPr lang="en-US" smtClean="0"/>
              <a:t>‹#›</a:t>
            </a:fld>
            <a:endParaRPr lang="en-US"/>
          </a:p>
        </p:txBody>
      </p:sp>
    </p:spTree>
    <p:extLst>
      <p:ext uri="{BB962C8B-B14F-4D97-AF65-F5344CB8AC3E}">
        <p14:creationId xmlns:p14="http://schemas.microsoft.com/office/powerpoint/2010/main" val="99608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27D759-8D69-B24E-B7D4-141BB9BC03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91491C-90E7-C24E-856A-EFB52C59BE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C1348-E557-6841-9F03-9E9DFD68CD28}"/>
              </a:ext>
            </a:extLst>
          </p:cNvPr>
          <p:cNvSpPr>
            <a:spLocks noGrp="1"/>
          </p:cNvSpPr>
          <p:nvPr>
            <p:ph type="dt" sz="half" idx="10"/>
          </p:nvPr>
        </p:nvSpPr>
        <p:spPr/>
        <p:txBody>
          <a:bodyPr/>
          <a:lstStyle/>
          <a:p>
            <a:fld id="{75CC2277-D2D0-2D4F-BC02-C6BCB7135A82}" type="datetimeFigureOut">
              <a:rPr lang="en-US" smtClean="0"/>
              <a:t>4/7/19</a:t>
            </a:fld>
            <a:endParaRPr lang="en-US"/>
          </a:p>
        </p:txBody>
      </p:sp>
      <p:sp>
        <p:nvSpPr>
          <p:cNvPr id="5" name="Footer Placeholder 4">
            <a:extLst>
              <a:ext uri="{FF2B5EF4-FFF2-40B4-BE49-F238E27FC236}">
                <a16:creationId xmlns:a16="http://schemas.microsoft.com/office/drawing/2014/main" id="{006F33C4-5769-B544-96DD-069CD467C4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F3B78-07D7-CF46-9EA8-AB6EDC29CC1F}"/>
              </a:ext>
            </a:extLst>
          </p:cNvPr>
          <p:cNvSpPr>
            <a:spLocks noGrp="1"/>
          </p:cNvSpPr>
          <p:nvPr>
            <p:ph type="sldNum" sz="quarter" idx="12"/>
          </p:nvPr>
        </p:nvSpPr>
        <p:spPr/>
        <p:txBody>
          <a:bodyPr/>
          <a:lstStyle/>
          <a:p>
            <a:fld id="{847CB117-B52C-9B49-B3AE-B27ED8EC27EB}" type="slidenum">
              <a:rPr lang="en-US" smtClean="0"/>
              <a:t>‹#›</a:t>
            </a:fld>
            <a:endParaRPr lang="en-US"/>
          </a:p>
        </p:txBody>
      </p:sp>
    </p:spTree>
    <p:extLst>
      <p:ext uri="{BB962C8B-B14F-4D97-AF65-F5344CB8AC3E}">
        <p14:creationId xmlns:p14="http://schemas.microsoft.com/office/powerpoint/2010/main" val="4258222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53EA-C892-5B47-BD81-525E45EE4C23}"/>
              </a:ext>
            </a:extLst>
          </p:cNvPr>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3A17A1-D157-0A45-ADF8-90083FA86C61}"/>
              </a:ext>
            </a:extLst>
          </p:cNvPr>
          <p:cNvSpPr>
            <a:spLocks noGrp="1"/>
          </p:cNvSpPr>
          <p:nvPr>
            <p:ph type="body" sz="half" idx="1"/>
          </p:nvPr>
        </p:nvSpPr>
        <p:spPr>
          <a:xfrm>
            <a:off x="9144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0364FB-4A44-8449-8DF9-B73C683A1975}"/>
              </a:ext>
            </a:extLst>
          </p:cNvPr>
          <p:cNvSpPr>
            <a:spLocks noGrp="1"/>
          </p:cNvSpPr>
          <p:nvPr>
            <p:ph sz="half" idx="2"/>
          </p:nvPr>
        </p:nvSpPr>
        <p:spPr>
          <a:xfrm>
            <a:off x="61976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1DE7364-FEEE-B54C-B033-F51B9B2B25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CA76922-E2D5-914B-A20C-CE30C6F184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29058C8-F0DE-4648-AF82-2E8D3A7DC82C}"/>
              </a:ext>
            </a:extLst>
          </p:cNvPr>
          <p:cNvSpPr>
            <a:spLocks noGrp="1" noChangeArrowheads="1"/>
          </p:cNvSpPr>
          <p:nvPr>
            <p:ph type="sldNum" sz="quarter" idx="12"/>
          </p:nvPr>
        </p:nvSpPr>
        <p:spPr>
          <a:ln/>
        </p:spPr>
        <p:txBody>
          <a:bodyPr/>
          <a:lstStyle>
            <a:lvl1pPr>
              <a:defRPr/>
            </a:lvl1pPr>
          </a:lstStyle>
          <a:p>
            <a:pPr>
              <a:defRPr/>
            </a:pPr>
            <a:fld id="{6204D27E-63F7-8F47-A54F-5224C3DE6980}" type="slidenum">
              <a:rPr lang="en-US" altLang="en-US"/>
              <a:pPr>
                <a:defRPr/>
              </a:pPr>
              <a:t>‹#›</a:t>
            </a:fld>
            <a:endParaRPr lang="en-US" altLang="en-US"/>
          </a:p>
        </p:txBody>
      </p:sp>
    </p:spTree>
    <p:extLst>
      <p:ext uri="{BB962C8B-B14F-4D97-AF65-F5344CB8AC3E}">
        <p14:creationId xmlns:p14="http://schemas.microsoft.com/office/powerpoint/2010/main" val="249668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B6A4-0C06-5443-B8EA-DDBF67B19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DBE6D8-FAB6-DB40-B732-00E70BEE54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11389-E3B1-744F-AEA0-9FB64BE2E177}"/>
              </a:ext>
            </a:extLst>
          </p:cNvPr>
          <p:cNvSpPr>
            <a:spLocks noGrp="1"/>
          </p:cNvSpPr>
          <p:nvPr>
            <p:ph type="dt" sz="half" idx="10"/>
          </p:nvPr>
        </p:nvSpPr>
        <p:spPr/>
        <p:txBody>
          <a:bodyPr/>
          <a:lstStyle/>
          <a:p>
            <a:fld id="{75CC2277-D2D0-2D4F-BC02-C6BCB7135A82}" type="datetimeFigureOut">
              <a:rPr lang="en-US" smtClean="0"/>
              <a:t>4/7/19</a:t>
            </a:fld>
            <a:endParaRPr lang="en-US"/>
          </a:p>
        </p:txBody>
      </p:sp>
      <p:sp>
        <p:nvSpPr>
          <p:cNvPr id="5" name="Footer Placeholder 4">
            <a:extLst>
              <a:ext uri="{FF2B5EF4-FFF2-40B4-BE49-F238E27FC236}">
                <a16:creationId xmlns:a16="http://schemas.microsoft.com/office/drawing/2014/main" id="{80A2B9C3-7E47-2E45-8483-E782C3F7B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FD7F4-AC0B-4847-A5B1-01467B951AD5}"/>
              </a:ext>
            </a:extLst>
          </p:cNvPr>
          <p:cNvSpPr>
            <a:spLocks noGrp="1"/>
          </p:cNvSpPr>
          <p:nvPr>
            <p:ph type="sldNum" sz="quarter" idx="12"/>
          </p:nvPr>
        </p:nvSpPr>
        <p:spPr/>
        <p:txBody>
          <a:bodyPr/>
          <a:lstStyle/>
          <a:p>
            <a:fld id="{847CB117-B52C-9B49-B3AE-B27ED8EC27EB}" type="slidenum">
              <a:rPr lang="en-US" smtClean="0"/>
              <a:t>‹#›</a:t>
            </a:fld>
            <a:endParaRPr lang="en-US"/>
          </a:p>
        </p:txBody>
      </p:sp>
    </p:spTree>
    <p:extLst>
      <p:ext uri="{BB962C8B-B14F-4D97-AF65-F5344CB8AC3E}">
        <p14:creationId xmlns:p14="http://schemas.microsoft.com/office/powerpoint/2010/main" val="361500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4706-98EA-6644-8D56-1585A3C6CB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4E23D1-B8B9-7246-976A-BD5A57C98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9C42A45-CF78-144C-B109-212766498C06}"/>
              </a:ext>
            </a:extLst>
          </p:cNvPr>
          <p:cNvSpPr>
            <a:spLocks noGrp="1"/>
          </p:cNvSpPr>
          <p:nvPr>
            <p:ph type="dt" sz="half" idx="10"/>
          </p:nvPr>
        </p:nvSpPr>
        <p:spPr/>
        <p:txBody>
          <a:bodyPr/>
          <a:lstStyle/>
          <a:p>
            <a:fld id="{75CC2277-D2D0-2D4F-BC02-C6BCB7135A82}" type="datetimeFigureOut">
              <a:rPr lang="en-US" smtClean="0"/>
              <a:t>4/7/19</a:t>
            </a:fld>
            <a:endParaRPr lang="en-US"/>
          </a:p>
        </p:txBody>
      </p:sp>
      <p:sp>
        <p:nvSpPr>
          <p:cNvPr id="5" name="Footer Placeholder 4">
            <a:extLst>
              <a:ext uri="{FF2B5EF4-FFF2-40B4-BE49-F238E27FC236}">
                <a16:creationId xmlns:a16="http://schemas.microsoft.com/office/drawing/2014/main" id="{0BAEEA03-2B32-5F44-A45B-B961F5AAA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B10A6-4924-3040-88FA-88056CFFEDF0}"/>
              </a:ext>
            </a:extLst>
          </p:cNvPr>
          <p:cNvSpPr>
            <a:spLocks noGrp="1"/>
          </p:cNvSpPr>
          <p:nvPr>
            <p:ph type="sldNum" sz="quarter" idx="12"/>
          </p:nvPr>
        </p:nvSpPr>
        <p:spPr/>
        <p:txBody>
          <a:bodyPr/>
          <a:lstStyle/>
          <a:p>
            <a:fld id="{847CB117-B52C-9B49-B3AE-B27ED8EC27EB}" type="slidenum">
              <a:rPr lang="en-US" smtClean="0"/>
              <a:t>‹#›</a:t>
            </a:fld>
            <a:endParaRPr lang="en-US"/>
          </a:p>
        </p:txBody>
      </p:sp>
    </p:spTree>
    <p:extLst>
      <p:ext uri="{BB962C8B-B14F-4D97-AF65-F5344CB8AC3E}">
        <p14:creationId xmlns:p14="http://schemas.microsoft.com/office/powerpoint/2010/main" val="138012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54E4-7146-C04B-B00C-76D8AA100E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365D9-54A7-5141-B4AB-C51A1B5345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4C578C-23C8-8A4D-8B4E-658FA58A03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B306F9-8A76-A547-92DC-A3673300F45A}"/>
              </a:ext>
            </a:extLst>
          </p:cNvPr>
          <p:cNvSpPr>
            <a:spLocks noGrp="1"/>
          </p:cNvSpPr>
          <p:nvPr>
            <p:ph type="dt" sz="half" idx="10"/>
          </p:nvPr>
        </p:nvSpPr>
        <p:spPr/>
        <p:txBody>
          <a:bodyPr/>
          <a:lstStyle/>
          <a:p>
            <a:fld id="{75CC2277-D2D0-2D4F-BC02-C6BCB7135A82}" type="datetimeFigureOut">
              <a:rPr lang="en-US" smtClean="0"/>
              <a:t>4/7/19</a:t>
            </a:fld>
            <a:endParaRPr lang="en-US"/>
          </a:p>
        </p:txBody>
      </p:sp>
      <p:sp>
        <p:nvSpPr>
          <p:cNvPr id="6" name="Footer Placeholder 5">
            <a:extLst>
              <a:ext uri="{FF2B5EF4-FFF2-40B4-BE49-F238E27FC236}">
                <a16:creationId xmlns:a16="http://schemas.microsoft.com/office/drawing/2014/main" id="{79931751-585A-DB44-9F13-79FE83418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CB584C-7F74-FE4A-A618-B18176EC88C0}"/>
              </a:ext>
            </a:extLst>
          </p:cNvPr>
          <p:cNvSpPr>
            <a:spLocks noGrp="1"/>
          </p:cNvSpPr>
          <p:nvPr>
            <p:ph type="sldNum" sz="quarter" idx="12"/>
          </p:nvPr>
        </p:nvSpPr>
        <p:spPr/>
        <p:txBody>
          <a:bodyPr/>
          <a:lstStyle/>
          <a:p>
            <a:fld id="{847CB117-B52C-9B49-B3AE-B27ED8EC27EB}" type="slidenum">
              <a:rPr lang="en-US" smtClean="0"/>
              <a:t>‹#›</a:t>
            </a:fld>
            <a:endParaRPr lang="en-US"/>
          </a:p>
        </p:txBody>
      </p:sp>
    </p:spTree>
    <p:extLst>
      <p:ext uri="{BB962C8B-B14F-4D97-AF65-F5344CB8AC3E}">
        <p14:creationId xmlns:p14="http://schemas.microsoft.com/office/powerpoint/2010/main" val="258753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0B2B-D3E7-454E-9D59-E4D566FB2F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E562F3-D20A-5E4F-BFC6-645656384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AE937E-7766-B944-828E-33AE0AF957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EA4BA0-150E-A34A-9479-9856B6BDE8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2B9F3D-1835-4745-ABB7-44794AC3829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FB1D49-191A-3749-8ED1-7D71B5B1A55E}"/>
              </a:ext>
            </a:extLst>
          </p:cNvPr>
          <p:cNvSpPr>
            <a:spLocks noGrp="1"/>
          </p:cNvSpPr>
          <p:nvPr>
            <p:ph type="dt" sz="half" idx="10"/>
          </p:nvPr>
        </p:nvSpPr>
        <p:spPr/>
        <p:txBody>
          <a:bodyPr/>
          <a:lstStyle/>
          <a:p>
            <a:fld id="{75CC2277-D2D0-2D4F-BC02-C6BCB7135A82}" type="datetimeFigureOut">
              <a:rPr lang="en-US" smtClean="0"/>
              <a:t>4/7/19</a:t>
            </a:fld>
            <a:endParaRPr lang="en-US"/>
          </a:p>
        </p:txBody>
      </p:sp>
      <p:sp>
        <p:nvSpPr>
          <p:cNvPr id="8" name="Footer Placeholder 7">
            <a:extLst>
              <a:ext uri="{FF2B5EF4-FFF2-40B4-BE49-F238E27FC236}">
                <a16:creationId xmlns:a16="http://schemas.microsoft.com/office/drawing/2014/main" id="{2B534B7B-7976-324C-B587-09C33D743D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493173-2C38-3447-A098-76986C0D0DDD}"/>
              </a:ext>
            </a:extLst>
          </p:cNvPr>
          <p:cNvSpPr>
            <a:spLocks noGrp="1"/>
          </p:cNvSpPr>
          <p:nvPr>
            <p:ph type="sldNum" sz="quarter" idx="12"/>
          </p:nvPr>
        </p:nvSpPr>
        <p:spPr/>
        <p:txBody>
          <a:bodyPr/>
          <a:lstStyle/>
          <a:p>
            <a:fld id="{847CB117-B52C-9B49-B3AE-B27ED8EC27EB}" type="slidenum">
              <a:rPr lang="en-US" smtClean="0"/>
              <a:t>‹#›</a:t>
            </a:fld>
            <a:endParaRPr lang="en-US"/>
          </a:p>
        </p:txBody>
      </p:sp>
    </p:spTree>
    <p:extLst>
      <p:ext uri="{BB962C8B-B14F-4D97-AF65-F5344CB8AC3E}">
        <p14:creationId xmlns:p14="http://schemas.microsoft.com/office/powerpoint/2010/main" val="273984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A173B-223F-B842-A2DD-0E005ADF85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DBD0A3-2874-AB48-9078-7BDB0996C14C}"/>
              </a:ext>
            </a:extLst>
          </p:cNvPr>
          <p:cNvSpPr>
            <a:spLocks noGrp="1"/>
          </p:cNvSpPr>
          <p:nvPr>
            <p:ph type="dt" sz="half" idx="10"/>
          </p:nvPr>
        </p:nvSpPr>
        <p:spPr/>
        <p:txBody>
          <a:bodyPr/>
          <a:lstStyle/>
          <a:p>
            <a:fld id="{75CC2277-D2D0-2D4F-BC02-C6BCB7135A82}" type="datetimeFigureOut">
              <a:rPr lang="en-US" smtClean="0"/>
              <a:t>4/7/19</a:t>
            </a:fld>
            <a:endParaRPr lang="en-US"/>
          </a:p>
        </p:txBody>
      </p:sp>
      <p:sp>
        <p:nvSpPr>
          <p:cNvPr id="4" name="Footer Placeholder 3">
            <a:extLst>
              <a:ext uri="{FF2B5EF4-FFF2-40B4-BE49-F238E27FC236}">
                <a16:creationId xmlns:a16="http://schemas.microsoft.com/office/drawing/2014/main" id="{3548758C-214E-ED4F-994C-1A8D970863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0E7EF-4B4A-974C-BA6B-4C42EA7D70D1}"/>
              </a:ext>
            </a:extLst>
          </p:cNvPr>
          <p:cNvSpPr>
            <a:spLocks noGrp="1"/>
          </p:cNvSpPr>
          <p:nvPr>
            <p:ph type="sldNum" sz="quarter" idx="12"/>
          </p:nvPr>
        </p:nvSpPr>
        <p:spPr/>
        <p:txBody>
          <a:bodyPr/>
          <a:lstStyle/>
          <a:p>
            <a:fld id="{847CB117-B52C-9B49-B3AE-B27ED8EC27EB}" type="slidenum">
              <a:rPr lang="en-US" smtClean="0"/>
              <a:t>‹#›</a:t>
            </a:fld>
            <a:endParaRPr lang="en-US"/>
          </a:p>
        </p:txBody>
      </p:sp>
    </p:spTree>
    <p:extLst>
      <p:ext uri="{BB962C8B-B14F-4D97-AF65-F5344CB8AC3E}">
        <p14:creationId xmlns:p14="http://schemas.microsoft.com/office/powerpoint/2010/main" val="299862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3C6906-758C-CE4B-A974-C938F2AAD438}"/>
              </a:ext>
            </a:extLst>
          </p:cNvPr>
          <p:cNvSpPr>
            <a:spLocks noGrp="1"/>
          </p:cNvSpPr>
          <p:nvPr>
            <p:ph type="dt" sz="half" idx="10"/>
          </p:nvPr>
        </p:nvSpPr>
        <p:spPr/>
        <p:txBody>
          <a:bodyPr/>
          <a:lstStyle/>
          <a:p>
            <a:fld id="{75CC2277-D2D0-2D4F-BC02-C6BCB7135A82}" type="datetimeFigureOut">
              <a:rPr lang="en-US" smtClean="0"/>
              <a:t>4/7/19</a:t>
            </a:fld>
            <a:endParaRPr lang="en-US"/>
          </a:p>
        </p:txBody>
      </p:sp>
      <p:sp>
        <p:nvSpPr>
          <p:cNvPr id="3" name="Footer Placeholder 2">
            <a:extLst>
              <a:ext uri="{FF2B5EF4-FFF2-40B4-BE49-F238E27FC236}">
                <a16:creationId xmlns:a16="http://schemas.microsoft.com/office/drawing/2014/main" id="{1D11D69E-F11D-5A40-9D53-9AF462CE9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689447-9E91-E244-94BF-FC7358D1BA44}"/>
              </a:ext>
            </a:extLst>
          </p:cNvPr>
          <p:cNvSpPr>
            <a:spLocks noGrp="1"/>
          </p:cNvSpPr>
          <p:nvPr>
            <p:ph type="sldNum" sz="quarter" idx="12"/>
          </p:nvPr>
        </p:nvSpPr>
        <p:spPr/>
        <p:txBody>
          <a:bodyPr/>
          <a:lstStyle/>
          <a:p>
            <a:fld id="{847CB117-B52C-9B49-B3AE-B27ED8EC27EB}" type="slidenum">
              <a:rPr lang="en-US" smtClean="0"/>
              <a:t>‹#›</a:t>
            </a:fld>
            <a:endParaRPr lang="en-US"/>
          </a:p>
        </p:txBody>
      </p:sp>
    </p:spTree>
    <p:extLst>
      <p:ext uri="{BB962C8B-B14F-4D97-AF65-F5344CB8AC3E}">
        <p14:creationId xmlns:p14="http://schemas.microsoft.com/office/powerpoint/2010/main" val="1551266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1CFE-2E77-2542-90F5-918ABBA85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69CCA5-89C0-A842-AA41-ACBCDCCAE8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7FE3B9-A1F5-6E46-9380-547C6EFF8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2FC56A-FE6F-0746-9925-A7178859853D}"/>
              </a:ext>
            </a:extLst>
          </p:cNvPr>
          <p:cNvSpPr>
            <a:spLocks noGrp="1"/>
          </p:cNvSpPr>
          <p:nvPr>
            <p:ph type="dt" sz="half" idx="10"/>
          </p:nvPr>
        </p:nvSpPr>
        <p:spPr/>
        <p:txBody>
          <a:bodyPr/>
          <a:lstStyle/>
          <a:p>
            <a:fld id="{75CC2277-D2D0-2D4F-BC02-C6BCB7135A82}" type="datetimeFigureOut">
              <a:rPr lang="en-US" smtClean="0"/>
              <a:t>4/7/19</a:t>
            </a:fld>
            <a:endParaRPr lang="en-US"/>
          </a:p>
        </p:txBody>
      </p:sp>
      <p:sp>
        <p:nvSpPr>
          <p:cNvPr id="6" name="Footer Placeholder 5">
            <a:extLst>
              <a:ext uri="{FF2B5EF4-FFF2-40B4-BE49-F238E27FC236}">
                <a16:creationId xmlns:a16="http://schemas.microsoft.com/office/drawing/2014/main" id="{82ECD980-62EC-8E4F-B53F-0A2B563C91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AC7E8C-29AC-8840-A678-452753C3C350}"/>
              </a:ext>
            </a:extLst>
          </p:cNvPr>
          <p:cNvSpPr>
            <a:spLocks noGrp="1"/>
          </p:cNvSpPr>
          <p:nvPr>
            <p:ph type="sldNum" sz="quarter" idx="12"/>
          </p:nvPr>
        </p:nvSpPr>
        <p:spPr/>
        <p:txBody>
          <a:bodyPr/>
          <a:lstStyle/>
          <a:p>
            <a:fld id="{847CB117-B52C-9B49-B3AE-B27ED8EC27EB}" type="slidenum">
              <a:rPr lang="en-US" smtClean="0"/>
              <a:t>‹#›</a:t>
            </a:fld>
            <a:endParaRPr lang="en-US"/>
          </a:p>
        </p:txBody>
      </p:sp>
    </p:spTree>
    <p:extLst>
      <p:ext uri="{BB962C8B-B14F-4D97-AF65-F5344CB8AC3E}">
        <p14:creationId xmlns:p14="http://schemas.microsoft.com/office/powerpoint/2010/main" val="315212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5992-1594-0E49-94B0-6BE4DEE634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5740EA-6116-2147-B23F-1D19752BAD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860A1-3812-6240-9641-564E9EFDEA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D1279A-5170-2945-9FAB-7DE0BE7B310F}"/>
              </a:ext>
            </a:extLst>
          </p:cNvPr>
          <p:cNvSpPr>
            <a:spLocks noGrp="1"/>
          </p:cNvSpPr>
          <p:nvPr>
            <p:ph type="dt" sz="half" idx="10"/>
          </p:nvPr>
        </p:nvSpPr>
        <p:spPr/>
        <p:txBody>
          <a:bodyPr/>
          <a:lstStyle/>
          <a:p>
            <a:fld id="{75CC2277-D2D0-2D4F-BC02-C6BCB7135A82}" type="datetimeFigureOut">
              <a:rPr lang="en-US" smtClean="0"/>
              <a:t>4/7/19</a:t>
            </a:fld>
            <a:endParaRPr lang="en-US"/>
          </a:p>
        </p:txBody>
      </p:sp>
      <p:sp>
        <p:nvSpPr>
          <p:cNvPr id="6" name="Footer Placeholder 5">
            <a:extLst>
              <a:ext uri="{FF2B5EF4-FFF2-40B4-BE49-F238E27FC236}">
                <a16:creationId xmlns:a16="http://schemas.microsoft.com/office/drawing/2014/main" id="{640CEA97-55FB-D749-8F26-22748BA678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36CE9B-6827-EB49-BB57-165E4ED5EE27}"/>
              </a:ext>
            </a:extLst>
          </p:cNvPr>
          <p:cNvSpPr>
            <a:spLocks noGrp="1"/>
          </p:cNvSpPr>
          <p:nvPr>
            <p:ph type="sldNum" sz="quarter" idx="12"/>
          </p:nvPr>
        </p:nvSpPr>
        <p:spPr/>
        <p:txBody>
          <a:bodyPr/>
          <a:lstStyle/>
          <a:p>
            <a:fld id="{847CB117-B52C-9B49-B3AE-B27ED8EC27EB}" type="slidenum">
              <a:rPr lang="en-US" smtClean="0"/>
              <a:t>‹#›</a:t>
            </a:fld>
            <a:endParaRPr lang="en-US"/>
          </a:p>
        </p:txBody>
      </p:sp>
    </p:spTree>
    <p:extLst>
      <p:ext uri="{BB962C8B-B14F-4D97-AF65-F5344CB8AC3E}">
        <p14:creationId xmlns:p14="http://schemas.microsoft.com/office/powerpoint/2010/main" val="356323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7CEA13-DFB1-9C4B-82A0-CDE741A0B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E6D483-050D-944A-809D-B547E87F87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D65A6-6343-BC4A-A397-02C3C6EE8B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C2277-D2D0-2D4F-BC02-C6BCB7135A82}" type="datetimeFigureOut">
              <a:rPr lang="en-US" smtClean="0"/>
              <a:t>4/7/19</a:t>
            </a:fld>
            <a:endParaRPr lang="en-US"/>
          </a:p>
        </p:txBody>
      </p:sp>
      <p:sp>
        <p:nvSpPr>
          <p:cNvPr id="5" name="Footer Placeholder 4">
            <a:extLst>
              <a:ext uri="{FF2B5EF4-FFF2-40B4-BE49-F238E27FC236}">
                <a16:creationId xmlns:a16="http://schemas.microsoft.com/office/drawing/2014/main" id="{C812F62C-5A2A-2E49-AF7E-BE1F84E5FA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0D0782-AE5D-2D40-837D-07C93558D9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CB117-B52C-9B49-B3AE-B27ED8EC27EB}" type="slidenum">
              <a:rPr lang="en-US" smtClean="0"/>
              <a:t>‹#›</a:t>
            </a:fld>
            <a:endParaRPr lang="en-US"/>
          </a:p>
        </p:txBody>
      </p:sp>
    </p:spTree>
    <p:extLst>
      <p:ext uri="{BB962C8B-B14F-4D97-AF65-F5344CB8AC3E}">
        <p14:creationId xmlns:p14="http://schemas.microsoft.com/office/powerpoint/2010/main" val="52478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doi.org/10.1055/s-0039-1677761"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5183-D491-9E47-9442-A81C0B276CB5}"/>
              </a:ext>
            </a:extLst>
          </p:cNvPr>
          <p:cNvSpPr>
            <a:spLocks noGrp="1"/>
          </p:cNvSpPr>
          <p:nvPr>
            <p:ph type="ctrTitle"/>
          </p:nvPr>
        </p:nvSpPr>
        <p:spPr>
          <a:xfrm>
            <a:off x="2209800" y="1122364"/>
            <a:ext cx="7772400" cy="1544637"/>
          </a:xfrm>
        </p:spPr>
        <p:txBody>
          <a:bodyPr>
            <a:normAutofit/>
          </a:bodyPr>
          <a:lstStyle/>
          <a:p>
            <a:r>
              <a:rPr lang="en-US" altLang="en-US" sz="4400" dirty="0">
                <a:solidFill>
                  <a:schemeClr val="accent1">
                    <a:lumMod val="75000"/>
                  </a:schemeClr>
                </a:solidFill>
                <a:latin typeface="+mn-lt"/>
              </a:rPr>
              <a:t>Understanding, Assessing, and Treating the /r/ Speech Sound</a:t>
            </a:r>
            <a:endParaRPr lang="en-US" sz="4400" dirty="0">
              <a:solidFill>
                <a:schemeClr val="accent1">
                  <a:lumMod val="75000"/>
                </a:schemeClr>
              </a:solidFill>
              <a:latin typeface="+mn-lt"/>
            </a:endParaRPr>
          </a:p>
        </p:txBody>
      </p:sp>
      <p:sp>
        <p:nvSpPr>
          <p:cNvPr id="3" name="Subtitle 2">
            <a:extLst>
              <a:ext uri="{FF2B5EF4-FFF2-40B4-BE49-F238E27FC236}">
                <a16:creationId xmlns:a16="http://schemas.microsoft.com/office/drawing/2014/main" id="{D4D6E1FB-6DE5-FF43-A632-F9FD025D57F6}"/>
              </a:ext>
            </a:extLst>
          </p:cNvPr>
          <p:cNvSpPr>
            <a:spLocks noGrp="1"/>
          </p:cNvSpPr>
          <p:nvPr>
            <p:ph type="subTitle" idx="1"/>
          </p:nvPr>
        </p:nvSpPr>
        <p:spPr/>
        <p:txBody>
          <a:bodyPr>
            <a:normAutofit fontScale="92500" lnSpcReduction="10000"/>
          </a:bodyPr>
          <a:lstStyle/>
          <a:p>
            <a:r>
              <a:rPr lang="en-US" altLang="en-US" sz="3600" dirty="0">
                <a:solidFill>
                  <a:schemeClr val="accent1">
                    <a:lumMod val="75000"/>
                  </a:schemeClr>
                </a:solidFill>
              </a:rPr>
              <a:t>Dennis M. Ruscello, Ph.D.</a:t>
            </a:r>
          </a:p>
          <a:p>
            <a:r>
              <a:rPr lang="en-US" altLang="en-US" sz="3600" dirty="0">
                <a:solidFill>
                  <a:schemeClr val="accent1">
                    <a:lumMod val="75000"/>
                  </a:schemeClr>
                </a:solidFill>
              </a:rPr>
              <a:t>West Virginia University</a:t>
            </a:r>
          </a:p>
          <a:p>
            <a:r>
              <a:rPr lang="en-US" altLang="en-US" sz="3600" dirty="0">
                <a:solidFill>
                  <a:schemeClr val="accent1">
                    <a:lumMod val="75000"/>
                  </a:schemeClr>
                </a:solidFill>
              </a:rPr>
              <a:t>Morgantown, WV</a:t>
            </a:r>
          </a:p>
          <a:p>
            <a:endParaRPr lang="en-US" dirty="0"/>
          </a:p>
        </p:txBody>
      </p:sp>
    </p:spTree>
    <p:extLst>
      <p:ext uri="{BB962C8B-B14F-4D97-AF65-F5344CB8AC3E}">
        <p14:creationId xmlns:p14="http://schemas.microsoft.com/office/powerpoint/2010/main" val="1107033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5E186-0E16-544D-845C-D4ADE7386A20}"/>
              </a:ext>
            </a:extLst>
          </p:cNvPr>
          <p:cNvSpPr>
            <a:spLocks noGrp="1"/>
          </p:cNvSpPr>
          <p:nvPr>
            <p:ph type="title"/>
          </p:nvPr>
        </p:nvSpPr>
        <p:spPr/>
        <p:txBody>
          <a:bodyPr/>
          <a:lstStyle/>
          <a:p>
            <a:pPr algn="ctr"/>
            <a:r>
              <a:rPr lang="en-US" dirty="0">
                <a:solidFill>
                  <a:schemeClr val="accent1">
                    <a:lumMod val="75000"/>
                  </a:schemeClr>
                </a:solidFill>
                <a:latin typeface="+mn-lt"/>
              </a:rPr>
              <a:t>Age of Acquisition</a:t>
            </a:r>
          </a:p>
        </p:txBody>
      </p:sp>
      <p:pic>
        <p:nvPicPr>
          <p:cNvPr id="5" name="Content Placeholder 4">
            <a:extLst>
              <a:ext uri="{FF2B5EF4-FFF2-40B4-BE49-F238E27FC236}">
                <a16:creationId xmlns:a16="http://schemas.microsoft.com/office/drawing/2014/main" id="{D481E06C-05CD-E149-9405-65869CE6E40D}"/>
              </a:ext>
            </a:extLst>
          </p:cNvPr>
          <p:cNvPicPr>
            <a:picLocks noGrp="1" noChangeAspect="1"/>
          </p:cNvPicPr>
          <p:nvPr>
            <p:ph idx="1"/>
          </p:nvPr>
        </p:nvPicPr>
        <p:blipFill>
          <a:blip r:embed="rId2">
            <a:duotone>
              <a:prstClr val="black"/>
              <a:schemeClr val="accent4">
                <a:tint val="45000"/>
                <a:satMod val="400000"/>
              </a:schemeClr>
            </a:duotone>
          </a:blip>
          <a:stretch>
            <a:fillRect/>
          </a:stretch>
        </p:blipFill>
        <p:spPr>
          <a:xfrm>
            <a:off x="1553705" y="1690689"/>
            <a:ext cx="9144000" cy="4489260"/>
          </a:xfrm>
        </p:spPr>
      </p:pic>
      <p:sp>
        <p:nvSpPr>
          <p:cNvPr id="6" name="Right Arrow 5">
            <a:extLst>
              <a:ext uri="{FF2B5EF4-FFF2-40B4-BE49-F238E27FC236}">
                <a16:creationId xmlns:a16="http://schemas.microsoft.com/office/drawing/2014/main" id="{B2EFC9EE-EE04-D243-9EFE-7DAB2187473D}"/>
              </a:ext>
            </a:extLst>
          </p:cNvPr>
          <p:cNvSpPr/>
          <p:nvPr/>
        </p:nvSpPr>
        <p:spPr>
          <a:xfrm>
            <a:off x="3048000" y="4419600"/>
            <a:ext cx="838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a:extLst>
              <a:ext uri="{FF2B5EF4-FFF2-40B4-BE49-F238E27FC236}">
                <a16:creationId xmlns:a16="http://schemas.microsoft.com/office/drawing/2014/main" id="{A6EDB841-49CE-F644-9B1D-26F985486E01}"/>
              </a:ext>
            </a:extLst>
          </p:cNvPr>
          <p:cNvSpPr/>
          <p:nvPr/>
        </p:nvSpPr>
        <p:spPr>
          <a:xfrm>
            <a:off x="7924800" y="3886200"/>
            <a:ext cx="9144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883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8D2D-29E0-5E48-92D3-B054D8DBCE0C}"/>
              </a:ext>
            </a:extLst>
          </p:cNvPr>
          <p:cNvSpPr>
            <a:spLocks noGrp="1"/>
          </p:cNvSpPr>
          <p:nvPr>
            <p:ph type="title"/>
          </p:nvPr>
        </p:nvSpPr>
        <p:spPr/>
        <p:txBody>
          <a:bodyPr>
            <a:normAutofit fontScale="90000"/>
          </a:bodyPr>
          <a:lstStyle/>
          <a:p>
            <a:br>
              <a:rPr lang="en-US" sz="2700" dirty="0"/>
            </a:br>
            <a:br>
              <a:rPr lang="en-US" sz="2700" dirty="0"/>
            </a:br>
            <a:r>
              <a:rPr lang="en-US" sz="2700" dirty="0"/>
              <a:t>Smit, A. B., Hand, L., </a:t>
            </a:r>
            <a:r>
              <a:rPr lang="en-US" sz="2700" dirty="0" err="1"/>
              <a:t>Freilinger</a:t>
            </a:r>
            <a:r>
              <a:rPr lang="en-US" sz="2700" dirty="0"/>
              <a:t>, J. J., </a:t>
            </a:r>
            <a:r>
              <a:rPr lang="en-US" sz="2700" dirty="0" err="1"/>
              <a:t>Bernthal</a:t>
            </a:r>
            <a:r>
              <a:rPr lang="en-US" sz="2700" dirty="0"/>
              <a:t>, J. E., &amp; Bird, A.(1990). The Iowa articulation norms project and its Nebraska replication. </a:t>
            </a:r>
            <a:r>
              <a:rPr lang="en-US" sz="2700" i="1" dirty="0"/>
              <a:t>Journal of Speech and Hearing Disorders</a:t>
            </a:r>
            <a:r>
              <a:rPr lang="en-US" sz="2700" dirty="0"/>
              <a:t>, 55(4), 779–798. https://</a:t>
            </a:r>
            <a:r>
              <a:rPr lang="en-US" sz="2700" dirty="0" err="1"/>
              <a:t>doi.org</a:t>
            </a:r>
            <a:r>
              <a:rPr lang="en-US" sz="2700" dirty="0"/>
              <a:t>/10.1044/jshd.5504.779</a:t>
            </a:r>
            <a:br>
              <a:rPr lang="en-US" dirty="0"/>
            </a:br>
            <a:endParaRPr lang="en-US" dirty="0"/>
          </a:p>
        </p:txBody>
      </p:sp>
      <p:pic>
        <p:nvPicPr>
          <p:cNvPr id="5" name="Content Placeholder 4">
            <a:extLst>
              <a:ext uri="{FF2B5EF4-FFF2-40B4-BE49-F238E27FC236}">
                <a16:creationId xmlns:a16="http://schemas.microsoft.com/office/drawing/2014/main" id="{C0A38B96-BEE8-3349-A980-BFA3F46C5F17}"/>
              </a:ext>
            </a:extLst>
          </p:cNvPr>
          <p:cNvPicPr>
            <a:picLocks noGrp="1" noChangeAspect="1"/>
          </p:cNvPicPr>
          <p:nvPr>
            <p:ph idx="1"/>
          </p:nvPr>
        </p:nvPicPr>
        <p:blipFill>
          <a:blip r:embed="rId2"/>
          <a:stretch>
            <a:fillRect/>
          </a:stretch>
        </p:blipFill>
        <p:spPr>
          <a:xfrm>
            <a:off x="2152650" y="1825625"/>
            <a:ext cx="7886700" cy="4351338"/>
          </a:xfrm>
        </p:spPr>
      </p:pic>
    </p:spTree>
    <p:extLst>
      <p:ext uri="{BB962C8B-B14F-4D97-AF65-F5344CB8AC3E}">
        <p14:creationId xmlns:p14="http://schemas.microsoft.com/office/powerpoint/2010/main" val="2202719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2C33-3A08-3047-B3CD-6DD5999EA8CA}"/>
              </a:ext>
            </a:extLst>
          </p:cNvPr>
          <p:cNvSpPr>
            <a:spLocks noGrp="1"/>
          </p:cNvSpPr>
          <p:nvPr>
            <p:ph type="title"/>
          </p:nvPr>
        </p:nvSpPr>
        <p:spPr/>
        <p:txBody>
          <a:bodyPr/>
          <a:lstStyle/>
          <a:p>
            <a:pPr algn="ctr"/>
            <a:r>
              <a:rPr lang="en-US" dirty="0">
                <a:solidFill>
                  <a:schemeClr val="accent1">
                    <a:lumMod val="75000"/>
                  </a:schemeClr>
                </a:solidFill>
                <a:latin typeface="+mn-lt"/>
              </a:rPr>
              <a:t>Background Information</a:t>
            </a:r>
          </a:p>
        </p:txBody>
      </p:sp>
      <p:sp>
        <p:nvSpPr>
          <p:cNvPr id="3" name="Content Placeholder 2">
            <a:extLst>
              <a:ext uri="{FF2B5EF4-FFF2-40B4-BE49-F238E27FC236}">
                <a16:creationId xmlns:a16="http://schemas.microsoft.com/office/drawing/2014/main" id="{3DAD5905-0642-5644-9F80-07CD45D304D6}"/>
              </a:ext>
            </a:extLst>
          </p:cNvPr>
          <p:cNvSpPr>
            <a:spLocks noGrp="1"/>
          </p:cNvSpPr>
          <p:nvPr>
            <p:ph idx="1"/>
          </p:nvPr>
        </p:nvSpPr>
        <p:spPr/>
        <p:txBody>
          <a:bodyPr/>
          <a:lstStyle/>
          <a:p>
            <a:r>
              <a:rPr lang="en-US" altLang="en-US" sz="3200" dirty="0">
                <a:solidFill>
                  <a:schemeClr val="accent1">
                    <a:lumMod val="75000"/>
                  </a:schemeClr>
                </a:solidFill>
              </a:rPr>
              <a:t>Developmental data also indicate that normal developing children acquire /r/ and the vocalic variants differentially.</a:t>
            </a:r>
          </a:p>
          <a:p>
            <a:r>
              <a:rPr lang="en-US" altLang="en-US" sz="3200" dirty="0">
                <a:solidFill>
                  <a:schemeClr val="accent1">
                    <a:lumMod val="75000"/>
                  </a:schemeClr>
                </a:solidFill>
              </a:rPr>
              <a:t>Consonant /r/ and stressed vocalic /r/ are generally acquired prior to unstressed vocalic /r/.</a:t>
            </a:r>
          </a:p>
          <a:p>
            <a:r>
              <a:rPr lang="en-US" altLang="en-US" sz="3200" dirty="0">
                <a:solidFill>
                  <a:schemeClr val="accent1">
                    <a:lumMod val="75000"/>
                  </a:schemeClr>
                </a:solidFill>
              </a:rPr>
              <a:t>Undifferentiated /r/ production in preschoolers may identify children who will require future treatment.</a:t>
            </a:r>
          </a:p>
          <a:p>
            <a:endParaRPr lang="en-US" dirty="0"/>
          </a:p>
        </p:txBody>
      </p:sp>
    </p:spTree>
    <p:extLst>
      <p:ext uri="{BB962C8B-B14F-4D97-AF65-F5344CB8AC3E}">
        <p14:creationId xmlns:p14="http://schemas.microsoft.com/office/powerpoint/2010/main" val="360943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1208F7E5-85B2-0749-BCE1-19ED9737423B}"/>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rPr>
              <a:t>Background Information</a:t>
            </a:r>
          </a:p>
        </p:txBody>
      </p:sp>
      <p:sp>
        <p:nvSpPr>
          <p:cNvPr id="24578" name="Rectangle 3">
            <a:extLst>
              <a:ext uri="{FF2B5EF4-FFF2-40B4-BE49-F238E27FC236}">
                <a16:creationId xmlns:a16="http://schemas.microsoft.com/office/drawing/2014/main" id="{75F27FBF-7F07-5043-8C5A-AE8B30EF3687}"/>
              </a:ext>
            </a:extLst>
          </p:cNvPr>
          <p:cNvSpPr>
            <a:spLocks noGrp="1" noChangeArrowheads="1"/>
          </p:cNvSpPr>
          <p:nvPr>
            <p:ph type="body" idx="1"/>
          </p:nvPr>
        </p:nvSpPr>
        <p:spPr/>
        <p:txBody>
          <a:bodyPr/>
          <a:lstStyle/>
          <a:p>
            <a:pPr eaLnBrk="1" hangingPunct="1"/>
            <a:r>
              <a:rPr lang="en-US" altLang="en-US" sz="3200" dirty="0">
                <a:solidFill>
                  <a:schemeClr val="accent1">
                    <a:lumMod val="75000"/>
                  </a:schemeClr>
                </a:solidFill>
              </a:rPr>
              <a:t>Many professionals disagree in terms of the optimum treatment time.</a:t>
            </a:r>
          </a:p>
          <a:p>
            <a:pPr eaLnBrk="1" hangingPunct="1"/>
            <a:r>
              <a:rPr lang="en-US" altLang="en-US" sz="3200" dirty="0">
                <a:solidFill>
                  <a:schemeClr val="accent1">
                    <a:lumMod val="75000"/>
                  </a:schemeClr>
                </a:solidFill>
              </a:rPr>
              <a:t>Some feel that preschool children should receive treatment for /r/, particularly if they are </a:t>
            </a:r>
            <a:r>
              <a:rPr lang="en-US" altLang="en-US" sz="3200" dirty="0" err="1">
                <a:solidFill>
                  <a:schemeClr val="accent1">
                    <a:lumMod val="75000"/>
                  </a:schemeClr>
                </a:solidFill>
              </a:rPr>
              <a:t>stimulable</a:t>
            </a:r>
            <a:r>
              <a:rPr lang="en-US" altLang="en-US" sz="3200" dirty="0">
                <a:solidFill>
                  <a:schemeClr val="accent1">
                    <a:lumMod val="75000"/>
                  </a:schemeClr>
                </a:solidFill>
              </a:rPr>
              <a:t>.</a:t>
            </a:r>
          </a:p>
          <a:p>
            <a:pPr eaLnBrk="1" hangingPunct="1"/>
            <a:r>
              <a:rPr lang="en-US" altLang="en-US" sz="3200" dirty="0">
                <a:solidFill>
                  <a:schemeClr val="accent1">
                    <a:lumMod val="75000"/>
                  </a:schemeClr>
                </a:solidFill>
              </a:rPr>
              <a:t>In most cases clients are selected on the basis of developmental norms</a:t>
            </a:r>
            <a:r>
              <a:rPr lang="en-US" altLang="en-US" dirty="0"/>
              <a:t>.</a:t>
            </a:r>
          </a:p>
        </p:txBody>
      </p:sp>
    </p:spTree>
    <p:extLst>
      <p:ext uri="{BB962C8B-B14F-4D97-AF65-F5344CB8AC3E}">
        <p14:creationId xmlns:p14="http://schemas.microsoft.com/office/powerpoint/2010/main" val="37818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8C7D32CC-8CC0-744D-A917-BC22AEEF33C6}"/>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Error Types</a:t>
            </a:r>
          </a:p>
        </p:txBody>
      </p:sp>
      <p:sp>
        <p:nvSpPr>
          <p:cNvPr id="26626" name="Rectangle 3">
            <a:extLst>
              <a:ext uri="{FF2B5EF4-FFF2-40B4-BE49-F238E27FC236}">
                <a16:creationId xmlns:a16="http://schemas.microsoft.com/office/drawing/2014/main" id="{2E80D86B-769E-BF4F-B6AB-452651070AEE}"/>
              </a:ext>
            </a:extLst>
          </p:cNvPr>
          <p:cNvSpPr>
            <a:spLocks noGrp="1" noChangeArrowheads="1"/>
          </p:cNvSpPr>
          <p:nvPr>
            <p:ph type="body" idx="1"/>
          </p:nvPr>
        </p:nvSpPr>
        <p:spPr/>
        <p:txBody>
          <a:bodyPr>
            <a:normAutofit/>
          </a:bodyPr>
          <a:lstStyle/>
          <a:p>
            <a:pPr eaLnBrk="1" hangingPunct="1"/>
            <a:r>
              <a:rPr lang="en-US" altLang="en-US" sz="3200" dirty="0">
                <a:solidFill>
                  <a:schemeClr val="accent1">
                    <a:lumMod val="75000"/>
                  </a:schemeClr>
                </a:solidFill>
              </a:rPr>
              <a:t> There are different types of errors associated with /r/.</a:t>
            </a:r>
          </a:p>
          <a:p>
            <a:pPr eaLnBrk="1" hangingPunct="1"/>
            <a:r>
              <a:rPr lang="en-US" altLang="en-US" sz="3200" dirty="0">
                <a:solidFill>
                  <a:schemeClr val="accent1">
                    <a:lumMod val="75000"/>
                  </a:schemeClr>
                </a:solidFill>
              </a:rPr>
              <a:t>Some individuals  produce a /w/ in place of /r/, which is sometimes identified as gliding.</a:t>
            </a:r>
          </a:p>
          <a:p>
            <a:pPr eaLnBrk="1" hangingPunct="1"/>
            <a:r>
              <a:rPr lang="en-US" altLang="en-US" sz="3200" dirty="0">
                <a:solidFill>
                  <a:schemeClr val="accent1">
                    <a:lumMod val="75000"/>
                  </a:schemeClr>
                </a:solidFill>
              </a:rPr>
              <a:t>That is, the glide /w/ is used in place of the /r/.</a:t>
            </a:r>
          </a:p>
        </p:txBody>
      </p:sp>
    </p:spTree>
    <p:extLst>
      <p:ext uri="{BB962C8B-B14F-4D97-AF65-F5344CB8AC3E}">
        <p14:creationId xmlns:p14="http://schemas.microsoft.com/office/powerpoint/2010/main" val="101510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9CF0AC0E-1A2F-7C45-A7C9-FF2336E2325E}"/>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Error Types</a:t>
            </a:r>
          </a:p>
        </p:txBody>
      </p:sp>
      <p:sp>
        <p:nvSpPr>
          <p:cNvPr id="28674" name="Rectangle 3">
            <a:extLst>
              <a:ext uri="{FF2B5EF4-FFF2-40B4-BE49-F238E27FC236}">
                <a16:creationId xmlns:a16="http://schemas.microsoft.com/office/drawing/2014/main" id="{CC5282B6-A4A8-AD48-BF00-943338287BA8}"/>
              </a:ext>
            </a:extLst>
          </p:cNvPr>
          <p:cNvSpPr>
            <a:spLocks noGrp="1" noChangeArrowheads="1"/>
          </p:cNvSpPr>
          <p:nvPr>
            <p:ph type="body" idx="1"/>
          </p:nvPr>
        </p:nvSpPr>
        <p:spPr>
          <a:xfrm>
            <a:off x="2209800" y="1600200"/>
            <a:ext cx="7772400" cy="4495800"/>
          </a:xfrm>
        </p:spPr>
        <p:txBody>
          <a:bodyPr>
            <a:normAutofit/>
          </a:bodyPr>
          <a:lstStyle/>
          <a:p>
            <a:pPr eaLnBrk="1" hangingPunct="1"/>
            <a:r>
              <a:rPr lang="en-US" altLang="en-US" sz="3200" dirty="0">
                <a:solidFill>
                  <a:schemeClr val="accent1">
                    <a:lumMod val="75000"/>
                  </a:schemeClr>
                </a:solidFill>
              </a:rPr>
              <a:t>Some individuals produce a distorted version of the consonant /r/.  It is a production that is also referred to as a </a:t>
            </a:r>
            <a:r>
              <a:rPr lang="en-US" altLang="en-US" sz="3200" dirty="0" err="1">
                <a:solidFill>
                  <a:schemeClr val="accent1">
                    <a:lumMod val="75000"/>
                  </a:schemeClr>
                </a:solidFill>
              </a:rPr>
              <a:t>derhotacized</a:t>
            </a:r>
            <a:r>
              <a:rPr lang="en-US" altLang="en-US" sz="3200" dirty="0">
                <a:solidFill>
                  <a:schemeClr val="accent1">
                    <a:lumMod val="75000"/>
                  </a:schemeClr>
                </a:solidFill>
              </a:rPr>
              <a:t> /r/.  </a:t>
            </a:r>
          </a:p>
          <a:p>
            <a:pPr eaLnBrk="1" hangingPunct="1"/>
            <a:r>
              <a:rPr lang="en-US" altLang="en-US" sz="3200" dirty="0">
                <a:solidFill>
                  <a:schemeClr val="accent1">
                    <a:lumMod val="75000"/>
                  </a:schemeClr>
                </a:solidFill>
              </a:rPr>
              <a:t>It is thought that the individual starts from a lower than required tongue position when producing /r/, and the result is a distortion.</a:t>
            </a:r>
          </a:p>
          <a:p>
            <a:pPr eaLnBrk="1" hangingPunct="1"/>
            <a:r>
              <a:rPr lang="en-US" altLang="en-US" sz="3200" dirty="0">
                <a:solidFill>
                  <a:schemeClr val="accent1">
                    <a:lumMod val="75000"/>
                  </a:schemeClr>
                </a:solidFill>
              </a:rPr>
              <a:t>The production is a sound that is between the production boundaries of /r/ and /w/.  </a:t>
            </a:r>
          </a:p>
        </p:txBody>
      </p:sp>
    </p:spTree>
    <p:extLst>
      <p:ext uri="{BB962C8B-B14F-4D97-AF65-F5344CB8AC3E}">
        <p14:creationId xmlns:p14="http://schemas.microsoft.com/office/powerpoint/2010/main" val="1859397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1B626545-19EE-5D46-8156-09C8F0852030}"/>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Error Types</a:t>
            </a:r>
          </a:p>
        </p:txBody>
      </p:sp>
      <p:sp>
        <p:nvSpPr>
          <p:cNvPr id="30722" name="Rectangle 3">
            <a:extLst>
              <a:ext uri="{FF2B5EF4-FFF2-40B4-BE49-F238E27FC236}">
                <a16:creationId xmlns:a16="http://schemas.microsoft.com/office/drawing/2014/main" id="{4760B2FC-4FEC-344F-9F3F-D107A0C89ACD}"/>
              </a:ext>
            </a:extLst>
          </p:cNvPr>
          <p:cNvSpPr>
            <a:spLocks noGrp="1" noChangeArrowheads="1"/>
          </p:cNvSpPr>
          <p:nvPr>
            <p:ph type="body" idx="1"/>
          </p:nvPr>
        </p:nvSpPr>
        <p:spPr/>
        <p:txBody>
          <a:bodyPr/>
          <a:lstStyle/>
          <a:p>
            <a:pPr eaLnBrk="1" hangingPunct="1">
              <a:lnSpc>
                <a:spcPct val="90000"/>
              </a:lnSpc>
            </a:pPr>
            <a:r>
              <a:rPr lang="en-US" altLang="en-US" sz="3200" dirty="0">
                <a:solidFill>
                  <a:schemeClr val="accent1">
                    <a:lumMod val="75000"/>
                  </a:schemeClr>
                </a:solidFill>
              </a:rPr>
              <a:t>The distorted /r/ production has not been studied systematically.</a:t>
            </a:r>
          </a:p>
          <a:p>
            <a:pPr eaLnBrk="1" hangingPunct="1">
              <a:lnSpc>
                <a:spcPct val="90000"/>
              </a:lnSpc>
            </a:pPr>
            <a:r>
              <a:rPr lang="en-US" altLang="en-US" sz="3200" dirty="0">
                <a:solidFill>
                  <a:schemeClr val="accent1">
                    <a:lumMod val="75000"/>
                  </a:schemeClr>
                </a:solidFill>
              </a:rPr>
              <a:t>Do some children change from w/r to the distortion in trying to acquire correct /r/? </a:t>
            </a:r>
          </a:p>
          <a:p>
            <a:pPr eaLnBrk="1" hangingPunct="1">
              <a:lnSpc>
                <a:spcPct val="90000"/>
              </a:lnSpc>
            </a:pPr>
            <a:r>
              <a:rPr lang="en-US" altLang="en-US" sz="3200" dirty="0">
                <a:solidFill>
                  <a:schemeClr val="accent1">
                    <a:lumMod val="75000"/>
                  </a:schemeClr>
                </a:solidFill>
              </a:rPr>
              <a:t>Do some develop the distortion rather than the w/r.</a:t>
            </a:r>
          </a:p>
          <a:p>
            <a:pPr eaLnBrk="1" hangingPunct="1">
              <a:lnSpc>
                <a:spcPct val="90000"/>
              </a:lnSpc>
            </a:pPr>
            <a:r>
              <a:rPr lang="en-US" altLang="en-US" sz="3200" dirty="0">
                <a:solidFill>
                  <a:schemeClr val="accent1">
                    <a:lumMod val="75000"/>
                  </a:schemeClr>
                </a:solidFill>
              </a:rPr>
              <a:t>In either case, the distortion is very difficult to treat</a:t>
            </a:r>
            <a:r>
              <a:rPr lang="en-US" altLang="en-US" dirty="0"/>
              <a:t>.</a:t>
            </a:r>
            <a:endParaRPr lang="en-US" altLang="en-US" sz="2400" dirty="0"/>
          </a:p>
          <a:p>
            <a:pPr eaLnBrk="1" hangingPunct="1">
              <a:lnSpc>
                <a:spcPct val="90000"/>
              </a:lnSpc>
            </a:pPr>
            <a:endParaRPr lang="en-US" altLang="en-US" sz="2400" dirty="0"/>
          </a:p>
        </p:txBody>
      </p:sp>
    </p:spTree>
    <p:extLst>
      <p:ext uri="{BB962C8B-B14F-4D97-AF65-F5344CB8AC3E}">
        <p14:creationId xmlns:p14="http://schemas.microsoft.com/office/powerpoint/2010/main" val="4263589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5AE5E952-D4D6-7E49-83E4-81DCC84BEB73}"/>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Error Types</a:t>
            </a:r>
          </a:p>
        </p:txBody>
      </p:sp>
      <p:sp>
        <p:nvSpPr>
          <p:cNvPr id="32770" name="Rectangle 3">
            <a:extLst>
              <a:ext uri="{FF2B5EF4-FFF2-40B4-BE49-F238E27FC236}">
                <a16:creationId xmlns:a16="http://schemas.microsoft.com/office/drawing/2014/main" id="{FDDA4654-85A9-F240-9266-20F0FEDC71F6}"/>
              </a:ext>
            </a:extLst>
          </p:cNvPr>
          <p:cNvSpPr>
            <a:spLocks noGrp="1" noChangeArrowheads="1"/>
          </p:cNvSpPr>
          <p:nvPr>
            <p:ph type="body" idx="1"/>
          </p:nvPr>
        </p:nvSpPr>
        <p:spPr/>
        <p:txBody>
          <a:bodyPr>
            <a:normAutofit/>
          </a:bodyPr>
          <a:lstStyle/>
          <a:p>
            <a:r>
              <a:rPr lang="en-US" altLang="en-US" sz="3200" dirty="0">
                <a:solidFill>
                  <a:schemeClr val="accent1">
                    <a:lumMod val="75000"/>
                  </a:schemeClr>
                </a:solidFill>
              </a:rPr>
              <a:t>Children will generally substitute a high lax back vowel such as /</a:t>
            </a:r>
            <a:r>
              <a:rPr lang="en-US" sz="3200" dirty="0"/>
              <a:t> </a:t>
            </a:r>
            <a:r>
              <a:rPr lang="en-US" sz="3200" dirty="0" err="1">
                <a:solidFill>
                  <a:schemeClr val="accent1">
                    <a:lumMod val="75000"/>
                  </a:schemeClr>
                </a:solidFill>
              </a:rPr>
              <a:t>ʊ</a:t>
            </a:r>
            <a:r>
              <a:rPr lang="en-US" sz="3200" dirty="0"/>
              <a:t>  </a:t>
            </a:r>
            <a:r>
              <a:rPr lang="en-US" altLang="en-US" sz="3200" dirty="0">
                <a:solidFill>
                  <a:schemeClr val="accent1">
                    <a:lumMod val="75000"/>
                  </a:schemeClr>
                </a:solidFill>
              </a:rPr>
              <a:t>/ for the tense vocalic variant.</a:t>
            </a:r>
          </a:p>
          <a:p>
            <a:r>
              <a:rPr lang="en-US" altLang="en-US" sz="3200" dirty="0">
                <a:solidFill>
                  <a:schemeClr val="accent1">
                    <a:lumMod val="75000"/>
                  </a:schemeClr>
                </a:solidFill>
              </a:rPr>
              <a:t>They will also use the schwa in place of the lax vocalic variant (</a:t>
            </a:r>
            <a:r>
              <a:rPr lang="en-US" sz="3200" dirty="0" err="1">
                <a:solidFill>
                  <a:schemeClr val="accent1">
                    <a:lumMod val="75000"/>
                  </a:schemeClr>
                </a:solidFill>
              </a:rPr>
              <a:t>ɝ</a:t>
            </a:r>
            <a:r>
              <a:rPr lang="en-US" sz="3200" dirty="0">
                <a:solidFill>
                  <a:schemeClr val="accent1">
                    <a:lumMod val="75000"/>
                  </a:schemeClr>
                </a:solidFill>
              </a:rPr>
              <a:t>, </a:t>
            </a:r>
            <a:r>
              <a:rPr lang="en-US" altLang="en-US" sz="3200" dirty="0" err="1">
                <a:solidFill>
                  <a:schemeClr val="accent1">
                    <a:lumMod val="75000"/>
                  </a:schemeClr>
                </a:solidFill>
              </a:rPr>
              <a:t>schwar</a:t>
            </a:r>
            <a:r>
              <a:rPr lang="en-US" altLang="en-US" sz="3200" dirty="0">
                <a:solidFill>
                  <a:schemeClr val="accent1">
                    <a:lumMod val="75000"/>
                  </a:schemeClr>
                </a:solidFill>
              </a:rPr>
              <a:t>).</a:t>
            </a:r>
          </a:p>
          <a:p>
            <a:pPr eaLnBrk="1" hangingPunct="1"/>
            <a:r>
              <a:rPr lang="en-US" altLang="en-US" sz="3200" dirty="0">
                <a:solidFill>
                  <a:schemeClr val="accent1">
                    <a:lumMod val="75000"/>
                  </a:schemeClr>
                </a:solidFill>
              </a:rPr>
              <a:t>These types of sound errors are generally referred to as vocalization.</a:t>
            </a:r>
          </a:p>
        </p:txBody>
      </p:sp>
    </p:spTree>
    <p:extLst>
      <p:ext uri="{BB962C8B-B14F-4D97-AF65-F5344CB8AC3E}">
        <p14:creationId xmlns:p14="http://schemas.microsoft.com/office/powerpoint/2010/main" val="2964230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4AA22349-E588-6740-A40D-655F9BFB5790}"/>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Error Summary</a:t>
            </a:r>
          </a:p>
        </p:txBody>
      </p:sp>
      <p:sp>
        <p:nvSpPr>
          <p:cNvPr id="34818" name="Rectangle 3">
            <a:extLst>
              <a:ext uri="{FF2B5EF4-FFF2-40B4-BE49-F238E27FC236}">
                <a16:creationId xmlns:a16="http://schemas.microsoft.com/office/drawing/2014/main" id="{5C827F2D-8E87-FD4E-AB42-FA1D2339EF0F}"/>
              </a:ext>
            </a:extLst>
          </p:cNvPr>
          <p:cNvSpPr>
            <a:spLocks noGrp="1" noChangeArrowheads="1"/>
          </p:cNvSpPr>
          <p:nvPr>
            <p:ph type="body" idx="1"/>
          </p:nvPr>
        </p:nvSpPr>
        <p:spPr/>
        <p:txBody>
          <a:bodyPr>
            <a:noAutofit/>
          </a:bodyPr>
          <a:lstStyle/>
          <a:p>
            <a:pPr marL="609600" indent="-609600" algn="ctr">
              <a:buNone/>
            </a:pPr>
            <a:r>
              <a:rPr lang="en-US" altLang="en-US" sz="3200" dirty="0">
                <a:solidFill>
                  <a:schemeClr val="accent1">
                    <a:lumMod val="75000"/>
                  </a:schemeClr>
                </a:solidFill>
              </a:rPr>
              <a:t>ERROR TYPES</a:t>
            </a:r>
          </a:p>
          <a:p>
            <a:pPr marL="0" indent="0">
              <a:buNone/>
            </a:pPr>
            <a:r>
              <a:rPr lang="en-US" altLang="en-US" sz="3200" dirty="0">
                <a:solidFill>
                  <a:schemeClr val="accent1">
                    <a:lumMod val="75000"/>
                  </a:schemeClr>
                </a:solidFill>
              </a:rPr>
              <a:t>1.     Gliding of a liquid.    </a:t>
            </a:r>
            <a:r>
              <a:rPr lang="en-US" sz="3200" dirty="0">
                <a:solidFill>
                  <a:schemeClr val="accent1">
                    <a:lumMod val="75000"/>
                  </a:schemeClr>
                </a:solidFill>
              </a:rPr>
              <a:t>/</a:t>
            </a:r>
            <a:r>
              <a:rPr lang="en-US" sz="3200" dirty="0" err="1">
                <a:solidFill>
                  <a:schemeClr val="accent1">
                    <a:lumMod val="75000"/>
                  </a:schemeClr>
                </a:solidFill>
              </a:rPr>
              <a:t>rʌn</a:t>
            </a:r>
            <a:r>
              <a:rPr lang="en-US" sz="3200" dirty="0">
                <a:solidFill>
                  <a:schemeClr val="accent1">
                    <a:lumMod val="75000"/>
                  </a:schemeClr>
                </a:solidFill>
              </a:rPr>
              <a:t>/→/</a:t>
            </a:r>
            <a:r>
              <a:rPr lang="en-US" sz="3200" dirty="0" err="1">
                <a:solidFill>
                  <a:schemeClr val="accent1">
                    <a:lumMod val="75000"/>
                  </a:schemeClr>
                </a:solidFill>
              </a:rPr>
              <a:t>wʌn</a:t>
            </a:r>
            <a:r>
              <a:rPr lang="en-US" sz="3200" dirty="0">
                <a:solidFill>
                  <a:schemeClr val="accent1">
                    <a:lumMod val="75000"/>
                  </a:schemeClr>
                </a:solidFill>
              </a:rPr>
              <a:t>/</a:t>
            </a:r>
          </a:p>
          <a:p>
            <a:pPr marL="0" indent="0">
              <a:buNone/>
            </a:pPr>
            <a:r>
              <a:rPr lang="en-US" altLang="en-US" sz="3200" dirty="0">
                <a:solidFill>
                  <a:schemeClr val="accent1">
                    <a:lumMod val="75000"/>
                  </a:schemeClr>
                </a:solidFill>
              </a:rPr>
              <a:t>2.    Vocalization of the liquid /r/</a:t>
            </a:r>
          </a:p>
          <a:p>
            <a:pPr marL="0" indent="0">
              <a:buNone/>
            </a:pPr>
            <a:r>
              <a:rPr lang="en-US" altLang="en-US" sz="3200" dirty="0">
                <a:solidFill>
                  <a:schemeClr val="accent1">
                    <a:lumMod val="75000"/>
                  </a:schemeClr>
                </a:solidFill>
              </a:rPr>
              <a:t>	 </a:t>
            </a:r>
            <a:r>
              <a:rPr lang="en-US" sz="3200" dirty="0">
                <a:solidFill>
                  <a:schemeClr val="accent1">
                    <a:lumMod val="75000"/>
                  </a:schemeClr>
                </a:solidFill>
              </a:rPr>
              <a:t>/ˈ</a:t>
            </a:r>
            <a:r>
              <a:rPr lang="en-US" sz="3200" dirty="0" err="1">
                <a:solidFill>
                  <a:schemeClr val="accent1">
                    <a:lumMod val="75000"/>
                  </a:schemeClr>
                </a:solidFill>
              </a:rPr>
              <a:t>titʃɚ</a:t>
            </a:r>
            <a:r>
              <a:rPr lang="en-US" sz="3200" dirty="0">
                <a:solidFill>
                  <a:schemeClr val="accent1">
                    <a:lumMod val="75000"/>
                  </a:schemeClr>
                </a:solidFill>
              </a:rPr>
              <a:t>/→/ˈ</a:t>
            </a:r>
            <a:r>
              <a:rPr lang="en-US" sz="3200" dirty="0" err="1">
                <a:solidFill>
                  <a:schemeClr val="accent1">
                    <a:lumMod val="75000"/>
                  </a:schemeClr>
                </a:solidFill>
              </a:rPr>
              <a:t>titʃʊ</a:t>
            </a:r>
            <a:r>
              <a:rPr lang="en-US" sz="3200" dirty="0">
                <a:solidFill>
                  <a:schemeClr val="accent1">
                    <a:lumMod val="75000"/>
                  </a:schemeClr>
                </a:solidFill>
              </a:rPr>
              <a:t>/       /</a:t>
            </a:r>
            <a:r>
              <a:rPr lang="en-US" sz="3200" dirty="0" err="1">
                <a:solidFill>
                  <a:schemeClr val="accent1">
                    <a:lumMod val="75000"/>
                  </a:schemeClr>
                </a:solidFill>
              </a:rPr>
              <a:t>bɝd</a:t>
            </a:r>
            <a:r>
              <a:rPr lang="en-US" sz="3200" dirty="0">
                <a:solidFill>
                  <a:schemeClr val="accent1">
                    <a:lumMod val="75000"/>
                  </a:schemeClr>
                </a:solidFill>
              </a:rPr>
              <a:t>/→/</a:t>
            </a:r>
            <a:r>
              <a:rPr lang="en-US" sz="3200" dirty="0" err="1">
                <a:solidFill>
                  <a:schemeClr val="accent1">
                    <a:lumMod val="75000"/>
                  </a:schemeClr>
                </a:solidFill>
              </a:rPr>
              <a:t>bʊd</a:t>
            </a:r>
            <a:r>
              <a:rPr lang="en-US" sz="3200" dirty="0">
                <a:solidFill>
                  <a:schemeClr val="accent1">
                    <a:lumMod val="75000"/>
                  </a:schemeClr>
                </a:solidFill>
              </a:rPr>
              <a:t>/</a:t>
            </a:r>
            <a:endParaRPr lang="en-US" altLang="en-US" sz="3200" dirty="0">
              <a:solidFill>
                <a:schemeClr val="accent1">
                  <a:lumMod val="75000"/>
                </a:schemeClr>
              </a:solidFill>
            </a:endParaRPr>
          </a:p>
          <a:p>
            <a:pPr marL="609600" indent="-609600">
              <a:buNone/>
            </a:pPr>
            <a:r>
              <a:rPr lang="en-US" altLang="en-US" sz="3200" dirty="0">
                <a:solidFill>
                  <a:schemeClr val="accent1">
                    <a:lumMod val="75000"/>
                  </a:schemeClr>
                </a:solidFill>
              </a:rPr>
              <a:t>3.    Distortion of /r/ -</a:t>
            </a:r>
            <a:r>
              <a:rPr lang="en-US" sz="3200" b="1" dirty="0" err="1">
                <a:solidFill>
                  <a:schemeClr val="accent1">
                    <a:lumMod val="75000"/>
                  </a:schemeClr>
                </a:solidFill>
              </a:rPr>
              <a:t>derhotacized</a:t>
            </a:r>
            <a:r>
              <a:rPr lang="en-US" sz="3200" dirty="0">
                <a:solidFill>
                  <a:schemeClr val="accent1">
                    <a:lumMod val="75000"/>
                  </a:schemeClr>
                </a:solidFill>
              </a:rPr>
              <a:t> </a:t>
            </a:r>
            <a:r>
              <a:rPr lang="en-US" sz="3200" b="1" dirty="0">
                <a:solidFill>
                  <a:schemeClr val="accent1">
                    <a:lumMod val="75000"/>
                  </a:schemeClr>
                </a:solidFill>
              </a:rPr>
              <a:t>r</a:t>
            </a:r>
            <a:r>
              <a:rPr lang="en-US" sz="3200" dirty="0">
                <a:solidFill>
                  <a:schemeClr val="accent1">
                    <a:lumMod val="75000"/>
                  </a:schemeClr>
                </a:solidFill>
              </a:rPr>
              <a:t>; /</a:t>
            </a:r>
            <a:r>
              <a:rPr lang="en-US" sz="3200" b="1" dirty="0">
                <a:solidFill>
                  <a:schemeClr val="accent1">
                    <a:lumMod val="75000"/>
                  </a:schemeClr>
                </a:solidFill>
              </a:rPr>
              <a:t>r</a:t>
            </a:r>
            <a:r>
              <a:rPr lang="en-US" sz="3200" dirty="0">
                <a:solidFill>
                  <a:schemeClr val="accent1">
                    <a:lumMod val="75000"/>
                  </a:schemeClr>
                </a:solidFill>
              </a:rPr>
              <a:t>/ consonant or </a:t>
            </a:r>
            <a:r>
              <a:rPr lang="en-US" sz="3200" b="1" dirty="0">
                <a:solidFill>
                  <a:schemeClr val="accent1">
                    <a:lumMod val="75000"/>
                  </a:schemeClr>
                </a:solidFill>
              </a:rPr>
              <a:t>r</a:t>
            </a:r>
            <a:r>
              <a:rPr lang="en-US" sz="3200" dirty="0">
                <a:solidFill>
                  <a:schemeClr val="accent1">
                    <a:lumMod val="75000"/>
                  </a:schemeClr>
                </a:solidFill>
              </a:rPr>
              <a:t>-colored vowel that is lacking in </a:t>
            </a:r>
            <a:r>
              <a:rPr lang="en-US" sz="3200" b="1" dirty="0">
                <a:solidFill>
                  <a:schemeClr val="accent1">
                    <a:lumMod val="75000"/>
                  </a:schemeClr>
                </a:solidFill>
              </a:rPr>
              <a:t>r</a:t>
            </a:r>
            <a:r>
              <a:rPr lang="en-US" sz="3200" dirty="0">
                <a:solidFill>
                  <a:schemeClr val="accent1">
                    <a:lumMod val="75000"/>
                  </a:schemeClr>
                </a:solidFill>
              </a:rPr>
              <a:t>-ness (</a:t>
            </a:r>
            <a:r>
              <a:rPr lang="en-US" sz="3200" dirty="0" err="1">
                <a:solidFill>
                  <a:schemeClr val="accent1">
                    <a:lumMod val="75000"/>
                  </a:schemeClr>
                </a:solidFill>
              </a:rPr>
              <a:t>rhotic</a:t>
            </a:r>
            <a:r>
              <a:rPr lang="en-US" sz="3200" dirty="0">
                <a:solidFill>
                  <a:schemeClr val="accent1">
                    <a:lumMod val="75000"/>
                  </a:schemeClr>
                </a:solidFill>
              </a:rPr>
              <a:t> or retroflex quality); producing a sound between /</a:t>
            </a:r>
            <a:r>
              <a:rPr lang="en-US" sz="3200" b="1" dirty="0">
                <a:solidFill>
                  <a:schemeClr val="accent1">
                    <a:lumMod val="75000"/>
                  </a:schemeClr>
                </a:solidFill>
              </a:rPr>
              <a:t>r</a:t>
            </a:r>
            <a:r>
              <a:rPr lang="en-US" sz="3200" dirty="0">
                <a:solidFill>
                  <a:schemeClr val="accent1">
                    <a:lumMod val="75000"/>
                  </a:schemeClr>
                </a:solidFill>
              </a:rPr>
              <a:t>/ and /w/. </a:t>
            </a:r>
            <a:endParaRPr lang="en-US" altLang="en-US" sz="3200" dirty="0">
              <a:solidFill>
                <a:schemeClr val="accent1">
                  <a:lumMod val="75000"/>
                </a:schemeClr>
              </a:solidFill>
            </a:endParaRPr>
          </a:p>
        </p:txBody>
      </p:sp>
    </p:spTree>
    <p:extLst>
      <p:ext uri="{BB962C8B-B14F-4D97-AF65-F5344CB8AC3E}">
        <p14:creationId xmlns:p14="http://schemas.microsoft.com/office/powerpoint/2010/main" val="4182983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0EE6-AE3F-3146-BCCC-A2B329C19234}"/>
              </a:ext>
            </a:extLst>
          </p:cNvPr>
          <p:cNvSpPr>
            <a:spLocks noGrp="1"/>
          </p:cNvSpPr>
          <p:nvPr>
            <p:ph type="title"/>
          </p:nvPr>
        </p:nvSpPr>
        <p:spPr/>
        <p:txBody>
          <a:bodyPr/>
          <a:lstStyle/>
          <a:p>
            <a:pPr algn="ctr"/>
            <a:r>
              <a:rPr lang="en-US" dirty="0">
                <a:solidFill>
                  <a:schemeClr val="accent1">
                    <a:lumMod val="75000"/>
                  </a:schemeClr>
                </a:solidFill>
                <a:latin typeface="+mn-lt"/>
              </a:rPr>
              <a:t>Review</a:t>
            </a:r>
          </a:p>
        </p:txBody>
      </p:sp>
      <p:sp>
        <p:nvSpPr>
          <p:cNvPr id="3" name="Content Placeholder 2">
            <a:extLst>
              <a:ext uri="{FF2B5EF4-FFF2-40B4-BE49-F238E27FC236}">
                <a16:creationId xmlns:a16="http://schemas.microsoft.com/office/drawing/2014/main" id="{0A954577-A7E3-A244-A4ED-4F53B60DED10}"/>
              </a:ext>
            </a:extLst>
          </p:cNvPr>
          <p:cNvSpPr>
            <a:spLocks noGrp="1"/>
          </p:cNvSpPr>
          <p:nvPr>
            <p:ph sz="half" idx="1"/>
          </p:nvPr>
        </p:nvSpPr>
        <p:spPr/>
        <p:txBody>
          <a:bodyPr/>
          <a:lstStyle/>
          <a:p>
            <a:r>
              <a:rPr lang="en-US" altLang="en-US" dirty="0">
                <a:solidFill>
                  <a:schemeClr val="accent1">
                    <a:lumMod val="75000"/>
                  </a:schemeClr>
                </a:solidFill>
              </a:rPr>
              <a:t>What are the two different articulatory placements that speakers use to produce /r/ and the vocalic variants?</a:t>
            </a:r>
          </a:p>
          <a:p>
            <a:r>
              <a:rPr lang="en-US" altLang="en-US" dirty="0">
                <a:solidFill>
                  <a:schemeClr val="accent1">
                    <a:lumMod val="75000"/>
                  </a:schemeClr>
                </a:solidFill>
              </a:rPr>
              <a:t>Which errors do children use in place of the correct target sounds? </a:t>
            </a:r>
          </a:p>
          <a:p>
            <a:endParaRPr lang="en-US" dirty="0"/>
          </a:p>
        </p:txBody>
      </p:sp>
      <p:sp>
        <p:nvSpPr>
          <p:cNvPr id="4" name="Content Placeholder 3">
            <a:extLst>
              <a:ext uri="{FF2B5EF4-FFF2-40B4-BE49-F238E27FC236}">
                <a16:creationId xmlns:a16="http://schemas.microsoft.com/office/drawing/2014/main" id="{0ABBD6BD-00E7-B741-9191-2C807A2EAA25}"/>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43490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0922-7F96-B247-AFD5-D2CEC60801F7}"/>
              </a:ext>
            </a:extLst>
          </p:cNvPr>
          <p:cNvSpPr>
            <a:spLocks noGrp="1"/>
          </p:cNvSpPr>
          <p:nvPr>
            <p:ph type="title"/>
          </p:nvPr>
        </p:nvSpPr>
        <p:spPr/>
        <p:txBody>
          <a:bodyPr/>
          <a:lstStyle/>
          <a:p>
            <a:pPr algn="ctr"/>
            <a:r>
              <a:rPr lang="en-US" dirty="0">
                <a:solidFill>
                  <a:schemeClr val="accent1">
                    <a:lumMod val="75000"/>
                  </a:schemeClr>
                </a:solidFill>
                <a:latin typeface="+mn-lt"/>
              </a:rPr>
              <a:t>Acknowledgements</a:t>
            </a:r>
          </a:p>
        </p:txBody>
      </p:sp>
      <p:sp>
        <p:nvSpPr>
          <p:cNvPr id="3" name="Content Placeholder 2">
            <a:extLst>
              <a:ext uri="{FF2B5EF4-FFF2-40B4-BE49-F238E27FC236}">
                <a16:creationId xmlns:a16="http://schemas.microsoft.com/office/drawing/2014/main" id="{587B2BBF-94A3-E34A-8560-7B85FEE2E1F8}"/>
              </a:ext>
            </a:extLst>
          </p:cNvPr>
          <p:cNvSpPr>
            <a:spLocks noGrp="1"/>
          </p:cNvSpPr>
          <p:nvPr>
            <p:ph idx="1"/>
          </p:nvPr>
        </p:nvSpPr>
        <p:spPr/>
        <p:txBody>
          <a:bodyPr>
            <a:normAutofit/>
          </a:bodyPr>
          <a:lstStyle/>
          <a:p>
            <a:r>
              <a:rPr lang="en-US" sz="3600" dirty="0">
                <a:solidFill>
                  <a:schemeClr val="accent1">
                    <a:lumMod val="75000"/>
                  </a:schemeClr>
                </a:solidFill>
              </a:rPr>
              <a:t>The presenter is an employee of West Virginia University and was invited to present this seminar.</a:t>
            </a:r>
          </a:p>
          <a:p>
            <a:r>
              <a:rPr lang="en-US" sz="3600" dirty="0">
                <a:solidFill>
                  <a:schemeClr val="accent1">
                    <a:lumMod val="75000"/>
                  </a:schemeClr>
                </a:solidFill>
              </a:rPr>
              <a:t>There are no financial relationships to declare.</a:t>
            </a:r>
          </a:p>
          <a:p>
            <a:r>
              <a:rPr lang="en-US" sz="3600" dirty="0">
                <a:solidFill>
                  <a:schemeClr val="accent1">
                    <a:lumMod val="75000"/>
                  </a:schemeClr>
                </a:solidFill>
              </a:rPr>
              <a:t>There are no nonfinancial relationships to declare.</a:t>
            </a:r>
          </a:p>
          <a:p>
            <a:endParaRPr lang="en-US" sz="3600" dirty="0"/>
          </a:p>
        </p:txBody>
      </p:sp>
    </p:spTree>
    <p:extLst>
      <p:ext uri="{BB962C8B-B14F-4D97-AF65-F5344CB8AC3E}">
        <p14:creationId xmlns:p14="http://schemas.microsoft.com/office/powerpoint/2010/main" val="1298083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74B6E0C2-6A47-5D42-926D-CACD2C5F24E0}"/>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rPr>
              <a:t>Answers</a:t>
            </a:r>
          </a:p>
        </p:txBody>
      </p:sp>
      <p:sp>
        <p:nvSpPr>
          <p:cNvPr id="38914" name="Rectangle 3">
            <a:extLst>
              <a:ext uri="{FF2B5EF4-FFF2-40B4-BE49-F238E27FC236}">
                <a16:creationId xmlns:a16="http://schemas.microsoft.com/office/drawing/2014/main" id="{C375CE11-E5C3-8149-9EE6-124C23AAD0A1}"/>
              </a:ext>
            </a:extLst>
          </p:cNvPr>
          <p:cNvSpPr>
            <a:spLocks noGrp="1" noChangeArrowheads="1"/>
          </p:cNvSpPr>
          <p:nvPr>
            <p:ph type="body" idx="1"/>
          </p:nvPr>
        </p:nvSpPr>
        <p:spPr/>
        <p:txBody>
          <a:bodyPr/>
          <a:lstStyle/>
          <a:p>
            <a:pPr eaLnBrk="1" hangingPunct="1">
              <a:lnSpc>
                <a:spcPct val="90000"/>
              </a:lnSpc>
            </a:pPr>
            <a:r>
              <a:rPr lang="en-US" altLang="en-US" sz="3200" dirty="0">
                <a:solidFill>
                  <a:schemeClr val="accent1">
                    <a:lumMod val="75000"/>
                  </a:schemeClr>
                </a:solidFill>
              </a:rPr>
              <a:t>The different placements are tongue bunching and tongue retroflexion.</a:t>
            </a:r>
          </a:p>
          <a:p>
            <a:pPr eaLnBrk="1" hangingPunct="1">
              <a:lnSpc>
                <a:spcPct val="90000"/>
              </a:lnSpc>
            </a:pPr>
            <a:r>
              <a:rPr lang="en-US" altLang="en-US" sz="3200" dirty="0">
                <a:solidFill>
                  <a:schemeClr val="accent1">
                    <a:lumMod val="75000"/>
                  </a:schemeClr>
                </a:solidFill>
              </a:rPr>
              <a:t>Consonant /r/ errors.</a:t>
            </a:r>
          </a:p>
          <a:p>
            <a:pPr lvl="1" eaLnBrk="1" hangingPunct="1">
              <a:lnSpc>
                <a:spcPct val="90000"/>
              </a:lnSpc>
            </a:pPr>
            <a:r>
              <a:rPr lang="en-US" altLang="en-US" sz="3200" dirty="0">
                <a:solidFill>
                  <a:schemeClr val="accent1">
                    <a:lumMod val="75000"/>
                  </a:schemeClr>
                </a:solidFill>
              </a:rPr>
              <a:t>w/r (Gliding).</a:t>
            </a:r>
          </a:p>
          <a:p>
            <a:pPr lvl="1" eaLnBrk="1" hangingPunct="1">
              <a:lnSpc>
                <a:spcPct val="90000"/>
              </a:lnSpc>
            </a:pPr>
            <a:r>
              <a:rPr lang="en-US" altLang="en-US" sz="3200" dirty="0">
                <a:solidFill>
                  <a:schemeClr val="accent1">
                    <a:lumMod val="75000"/>
                  </a:schemeClr>
                </a:solidFill>
              </a:rPr>
              <a:t>Distortion (</a:t>
            </a:r>
            <a:r>
              <a:rPr lang="en-US" altLang="en-US" sz="3200" dirty="0" err="1">
                <a:solidFill>
                  <a:schemeClr val="accent1">
                    <a:lumMod val="75000"/>
                  </a:schemeClr>
                </a:solidFill>
              </a:rPr>
              <a:t>Derhoticizing</a:t>
            </a:r>
            <a:r>
              <a:rPr lang="en-US" altLang="en-US" sz="3200" dirty="0">
                <a:solidFill>
                  <a:schemeClr val="accent1">
                    <a:lumMod val="75000"/>
                  </a:schemeClr>
                </a:solidFill>
              </a:rPr>
              <a:t>).</a:t>
            </a:r>
          </a:p>
          <a:p>
            <a:pPr eaLnBrk="1" hangingPunct="1">
              <a:lnSpc>
                <a:spcPct val="90000"/>
              </a:lnSpc>
            </a:pPr>
            <a:r>
              <a:rPr lang="en-US" altLang="en-US" sz="3200" dirty="0">
                <a:solidFill>
                  <a:schemeClr val="accent1">
                    <a:lumMod val="75000"/>
                  </a:schemeClr>
                </a:solidFill>
              </a:rPr>
              <a:t>Vocalic variants.</a:t>
            </a:r>
          </a:p>
          <a:p>
            <a:pPr lvl="1" eaLnBrk="1" hangingPunct="1">
              <a:lnSpc>
                <a:spcPct val="90000"/>
              </a:lnSpc>
            </a:pPr>
            <a:r>
              <a:rPr lang="en-US" altLang="en-US" sz="3200" dirty="0">
                <a:solidFill>
                  <a:schemeClr val="accent1">
                    <a:lumMod val="75000"/>
                  </a:schemeClr>
                </a:solidFill>
              </a:rPr>
              <a:t>High back lax vowel.</a:t>
            </a:r>
          </a:p>
          <a:p>
            <a:pPr lvl="1" eaLnBrk="1" hangingPunct="1">
              <a:lnSpc>
                <a:spcPct val="90000"/>
              </a:lnSpc>
            </a:pPr>
            <a:r>
              <a:rPr lang="en-US" altLang="en-US" sz="3200" dirty="0">
                <a:solidFill>
                  <a:schemeClr val="accent1">
                    <a:lumMod val="75000"/>
                  </a:schemeClr>
                </a:solidFill>
              </a:rPr>
              <a:t>Schwa.</a:t>
            </a:r>
          </a:p>
          <a:p>
            <a:pPr lvl="1" eaLnBrk="1" hangingPunct="1">
              <a:lnSpc>
                <a:spcPct val="90000"/>
              </a:lnSpc>
            </a:pPr>
            <a:endParaRPr lang="en-US" altLang="en-US" sz="2000" dirty="0"/>
          </a:p>
        </p:txBody>
      </p:sp>
    </p:spTree>
    <p:extLst>
      <p:ext uri="{BB962C8B-B14F-4D97-AF65-F5344CB8AC3E}">
        <p14:creationId xmlns:p14="http://schemas.microsoft.com/office/powerpoint/2010/main" val="243684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B30E7-CA6B-344C-B6BA-E34E964CF9BB}"/>
              </a:ext>
            </a:extLst>
          </p:cNvPr>
          <p:cNvSpPr>
            <a:spLocks noGrp="1"/>
          </p:cNvSpPr>
          <p:nvPr>
            <p:ph type="title"/>
          </p:nvPr>
        </p:nvSpPr>
        <p:spPr/>
        <p:txBody>
          <a:bodyPr/>
          <a:lstStyle/>
          <a:p>
            <a:pPr algn="ctr"/>
            <a:r>
              <a:rPr lang="en-US" dirty="0">
                <a:solidFill>
                  <a:schemeClr val="accent1">
                    <a:lumMod val="75000"/>
                  </a:schemeClr>
                </a:solidFill>
                <a:latin typeface="+mn-lt"/>
              </a:rPr>
              <a:t>Considerations in the</a:t>
            </a:r>
            <a:br>
              <a:rPr lang="en-US" dirty="0">
                <a:solidFill>
                  <a:schemeClr val="accent1">
                    <a:lumMod val="75000"/>
                  </a:schemeClr>
                </a:solidFill>
                <a:latin typeface="+mn-lt"/>
              </a:rPr>
            </a:br>
            <a:r>
              <a:rPr lang="en-US" dirty="0">
                <a:solidFill>
                  <a:schemeClr val="accent1">
                    <a:lumMod val="75000"/>
                  </a:schemeClr>
                </a:solidFill>
                <a:latin typeface="+mn-lt"/>
              </a:rPr>
              <a:t>Treatment of /r/</a:t>
            </a:r>
          </a:p>
        </p:txBody>
      </p:sp>
      <p:sp>
        <p:nvSpPr>
          <p:cNvPr id="3" name="Content Placeholder 2">
            <a:extLst>
              <a:ext uri="{FF2B5EF4-FFF2-40B4-BE49-F238E27FC236}">
                <a16:creationId xmlns:a16="http://schemas.microsoft.com/office/drawing/2014/main" id="{8D16713C-6C68-C74F-9CDB-D919E6187BF9}"/>
              </a:ext>
            </a:extLst>
          </p:cNvPr>
          <p:cNvSpPr>
            <a:spLocks noGrp="1"/>
          </p:cNvSpPr>
          <p:nvPr>
            <p:ph idx="1"/>
          </p:nvPr>
        </p:nvSpPr>
        <p:spPr/>
        <p:txBody>
          <a:bodyPr>
            <a:normAutofit/>
          </a:bodyPr>
          <a:lstStyle/>
          <a:p>
            <a:r>
              <a:rPr lang="en-US" dirty="0">
                <a:solidFill>
                  <a:schemeClr val="accent1">
                    <a:lumMod val="75000"/>
                  </a:schemeClr>
                </a:solidFill>
              </a:rPr>
              <a:t>Does the child have the phonological representations of /r/?</a:t>
            </a:r>
          </a:p>
          <a:p>
            <a:r>
              <a:rPr lang="en-US" dirty="0">
                <a:solidFill>
                  <a:schemeClr val="accent1">
                    <a:lumMod val="75000"/>
                  </a:schemeClr>
                </a:solidFill>
              </a:rPr>
              <a:t>Which type of treatment is most appropriate?</a:t>
            </a:r>
          </a:p>
          <a:p>
            <a:pPr lvl="1"/>
            <a:r>
              <a:rPr lang="en-US" dirty="0">
                <a:solidFill>
                  <a:schemeClr val="accent1">
                    <a:lumMod val="75000"/>
                  </a:schemeClr>
                </a:solidFill>
              </a:rPr>
              <a:t>Phonetic Treatment.</a:t>
            </a:r>
          </a:p>
          <a:p>
            <a:pPr lvl="1"/>
            <a:r>
              <a:rPr lang="en-US" dirty="0">
                <a:solidFill>
                  <a:schemeClr val="accent1">
                    <a:lumMod val="75000"/>
                  </a:schemeClr>
                </a:solidFill>
              </a:rPr>
              <a:t>Phonemic Treatment</a:t>
            </a:r>
          </a:p>
          <a:p>
            <a:r>
              <a:rPr lang="en-US" dirty="0">
                <a:solidFill>
                  <a:schemeClr val="accent1">
                    <a:lumMod val="75000"/>
                  </a:schemeClr>
                </a:solidFill>
              </a:rPr>
              <a:t>What type of error is the child showing?</a:t>
            </a:r>
          </a:p>
          <a:p>
            <a:r>
              <a:rPr lang="en-US" dirty="0">
                <a:solidFill>
                  <a:schemeClr val="accent1">
                    <a:lumMod val="75000"/>
                  </a:schemeClr>
                </a:solidFill>
              </a:rPr>
              <a:t>What are the discrimination abilities of the person?</a:t>
            </a:r>
          </a:p>
          <a:p>
            <a:r>
              <a:rPr lang="en-US" dirty="0">
                <a:solidFill>
                  <a:schemeClr val="accent1">
                    <a:lumMod val="75000"/>
                  </a:schemeClr>
                </a:solidFill>
              </a:rPr>
              <a:t>Is it a developmental or residual error?</a:t>
            </a:r>
          </a:p>
        </p:txBody>
      </p:sp>
    </p:spTree>
    <p:extLst>
      <p:ext uri="{BB962C8B-B14F-4D97-AF65-F5344CB8AC3E}">
        <p14:creationId xmlns:p14="http://schemas.microsoft.com/office/powerpoint/2010/main" val="3709896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68A6-649C-C14F-A3DC-36FD4E7E79C4}"/>
              </a:ext>
            </a:extLst>
          </p:cNvPr>
          <p:cNvSpPr>
            <a:spLocks noGrp="1"/>
          </p:cNvSpPr>
          <p:nvPr>
            <p:ph type="title"/>
          </p:nvPr>
        </p:nvSpPr>
        <p:spPr/>
        <p:txBody>
          <a:bodyPr/>
          <a:lstStyle/>
          <a:p>
            <a:pPr algn="ctr"/>
            <a:r>
              <a:rPr lang="en-US" dirty="0">
                <a:solidFill>
                  <a:schemeClr val="accent1">
                    <a:lumMod val="75000"/>
                  </a:schemeClr>
                </a:solidFill>
                <a:latin typeface="+mn-lt"/>
              </a:rPr>
              <a:t>Speech Sound Disorders Definition</a:t>
            </a:r>
          </a:p>
        </p:txBody>
      </p:sp>
      <p:sp>
        <p:nvSpPr>
          <p:cNvPr id="3" name="Content Placeholder 2">
            <a:extLst>
              <a:ext uri="{FF2B5EF4-FFF2-40B4-BE49-F238E27FC236}">
                <a16:creationId xmlns:a16="http://schemas.microsoft.com/office/drawing/2014/main" id="{A4824E40-FEFE-FF49-B3A8-7C7F358A1D57}"/>
              </a:ext>
            </a:extLst>
          </p:cNvPr>
          <p:cNvSpPr>
            <a:spLocks noGrp="1"/>
          </p:cNvSpPr>
          <p:nvPr>
            <p:ph idx="1"/>
          </p:nvPr>
        </p:nvSpPr>
        <p:spPr/>
        <p:txBody>
          <a:bodyPr>
            <a:normAutofit/>
          </a:bodyPr>
          <a:lstStyle/>
          <a:p>
            <a:r>
              <a:rPr lang="en-US" sz="3200" dirty="0">
                <a:solidFill>
                  <a:schemeClr val="accent1">
                    <a:lumMod val="75000"/>
                  </a:schemeClr>
                </a:solidFill>
              </a:rPr>
              <a:t>Speech sound disorders is an umbrella term referring to any combination of difficulties with perception, motor production, and/or the phonological representation of speech sounds and speech segments (including phonotactic rules that govern syllable shape, structure, and stress, as well as prosody) that impact speech intelligibility. </a:t>
            </a:r>
          </a:p>
          <a:p>
            <a:pPr marL="0" indent="0">
              <a:buNone/>
            </a:pPr>
            <a:endParaRPr lang="en-US" dirty="0"/>
          </a:p>
        </p:txBody>
      </p:sp>
    </p:spTree>
    <p:extLst>
      <p:ext uri="{BB962C8B-B14F-4D97-AF65-F5344CB8AC3E}">
        <p14:creationId xmlns:p14="http://schemas.microsoft.com/office/powerpoint/2010/main" val="1164746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7DB2-D56D-5346-8E92-CC5B8817F07A}"/>
              </a:ext>
            </a:extLst>
          </p:cNvPr>
          <p:cNvSpPr>
            <a:spLocks noGrp="1"/>
          </p:cNvSpPr>
          <p:nvPr>
            <p:ph type="title"/>
          </p:nvPr>
        </p:nvSpPr>
        <p:spPr/>
        <p:txBody>
          <a:bodyPr/>
          <a:lstStyle/>
          <a:p>
            <a:pPr algn="ctr"/>
            <a:r>
              <a:rPr lang="en-US" dirty="0">
                <a:solidFill>
                  <a:schemeClr val="accent1">
                    <a:lumMod val="75000"/>
                  </a:schemeClr>
                </a:solidFill>
                <a:latin typeface="+mn-lt"/>
              </a:rPr>
              <a:t>Speech Sound Disorders Definition</a:t>
            </a:r>
          </a:p>
        </p:txBody>
      </p:sp>
      <p:sp>
        <p:nvSpPr>
          <p:cNvPr id="3" name="Content Placeholder 2">
            <a:extLst>
              <a:ext uri="{FF2B5EF4-FFF2-40B4-BE49-F238E27FC236}">
                <a16:creationId xmlns:a16="http://schemas.microsoft.com/office/drawing/2014/main" id="{5CC9BBC9-C6BB-2544-AE88-575014F2872F}"/>
              </a:ext>
            </a:extLst>
          </p:cNvPr>
          <p:cNvSpPr>
            <a:spLocks noGrp="1"/>
          </p:cNvSpPr>
          <p:nvPr>
            <p:ph idx="1"/>
          </p:nvPr>
        </p:nvSpPr>
        <p:spPr/>
        <p:txBody>
          <a:bodyPr/>
          <a:lstStyle/>
          <a:p>
            <a:r>
              <a:rPr lang="en-US" sz="3200" dirty="0">
                <a:solidFill>
                  <a:schemeClr val="accent1">
                    <a:lumMod val="75000"/>
                  </a:schemeClr>
                </a:solidFill>
              </a:rPr>
              <a:t>Causes of speech sound disorders include </a:t>
            </a:r>
            <a:r>
              <a:rPr lang="en-US" sz="3200" u="sng" dirty="0">
                <a:solidFill>
                  <a:schemeClr val="accent1">
                    <a:lumMod val="75000"/>
                  </a:schemeClr>
                </a:solidFill>
              </a:rPr>
              <a:t>mislearning</a:t>
            </a:r>
            <a:r>
              <a:rPr lang="en-US" sz="3200" dirty="0">
                <a:solidFill>
                  <a:schemeClr val="accent1">
                    <a:lumMod val="75000"/>
                  </a:schemeClr>
                </a:solidFill>
              </a:rPr>
              <a:t>, motor-based disorders (apraxia and dysarthria), structurally based disorders and conditions (e.g., cleft palate and other craniofacial anomalies), syndrome/condition-related disorders (e.g., Down syndrome and metabolic conditions, such as galactosemia), and sensory-based conditions (e.g., hearing impairment). </a:t>
            </a:r>
          </a:p>
          <a:p>
            <a:endParaRPr lang="en-US" dirty="0"/>
          </a:p>
        </p:txBody>
      </p:sp>
    </p:spTree>
    <p:extLst>
      <p:ext uri="{BB962C8B-B14F-4D97-AF65-F5344CB8AC3E}">
        <p14:creationId xmlns:p14="http://schemas.microsoft.com/office/powerpoint/2010/main" val="1671006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BB9A-62F4-EB4F-8D5D-6DC0E620B681}"/>
              </a:ext>
            </a:extLst>
          </p:cNvPr>
          <p:cNvSpPr>
            <a:spLocks noGrp="1"/>
          </p:cNvSpPr>
          <p:nvPr>
            <p:ph type="title"/>
          </p:nvPr>
        </p:nvSpPr>
        <p:spPr/>
        <p:txBody>
          <a:bodyPr/>
          <a:lstStyle/>
          <a:p>
            <a:pPr algn="ctr"/>
            <a:r>
              <a:rPr lang="en-US" dirty="0">
                <a:solidFill>
                  <a:schemeClr val="accent1">
                    <a:lumMod val="75000"/>
                  </a:schemeClr>
                </a:solidFill>
                <a:latin typeface="+mn-lt"/>
              </a:rPr>
              <a:t>Speech Sound Disorders Definition</a:t>
            </a:r>
          </a:p>
        </p:txBody>
      </p:sp>
      <p:sp>
        <p:nvSpPr>
          <p:cNvPr id="3" name="Content Placeholder 2">
            <a:extLst>
              <a:ext uri="{FF2B5EF4-FFF2-40B4-BE49-F238E27FC236}">
                <a16:creationId xmlns:a16="http://schemas.microsoft.com/office/drawing/2014/main" id="{D75F42FF-6E76-4D40-B5E1-B435C128DC20}"/>
              </a:ext>
            </a:extLst>
          </p:cNvPr>
          <p:cNvSpPr>
            <a:spLocks noGrp="1"/>
          </p:cNvSpPr>
          <p:nvPr>
            <p:ph idx="1"/>
          </p:nvPr>
        </p:nvSpPr>
        <p:spPr/>
        <p:txBody>
          <a:bodyPr>
            <a:normAutofit/>
          </a:bodyPr>
          <a:lstStyle/>
          <a:p>
            <a:r>
              <a:rPr lang="en-US" sz="3200" dirty="0">
                <a:solidFill>
                  <a:schemeClr val="accent1">
                    <a:lumMod val="75000"/>
                  </a:schemeClr>
                </a:solidFill>
              </a:rPr>
              <a:t>Speech sound disorders can impact the form of speech sounds or the function of speech sounds. </a:t>
            </a:r>
          </a:p>
          <a:p>
            <a:r>
              <a:rPr lang="en-US" sz="3200" dirty="0">
                <a:solidFill>
                  <a:schemeClr val="accent1">
                    <a:lumMod val="75000"/>
                  </a:schemeClr>
                </a:solidFill>
              </a:rPr>
              <a:t>Disorders that impact the form of speech sounds are traditionally referred to as articulation disorders. </a:t>
            </a:r>
          </a:p>
          <a:p>
            <a:pPr marL="0" indent="0">
              <a:buNone/>
            </a:pPr>
            <a:endParaRPr lang="en-US" dirty="0"/>
          </a:p>
        </p:txBody>
      </p:sp>
    </p:spTree>
    <p:extLst>
      <p:ext uri="{BB962C8B-B14F-4D97-AF65-F5344CB8AC3E}">
        <p14:creationId xmlns:p14="http://schemas.microsoft.com/office/powerpoint/2010/main" val="4117576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3920-C3A5-8449-AC72-C6AFEF09A308}"/>
              </a:ext>
            </a:extLst>
          </p:cNvPr>
          <p:cNvSpPr>
            <a:spLocks noGrp="1"/>
          </p:cNvSpPr>
          <p:nvPr>
            <p:ph type="title"/>
          </p:nvPr>
        </p:nvSpPr>
        <p:spPr/>
        <p:txBody>
          <a:bodyPr/>
          <a:lstStyle/>
          <a:p>
            <a:pPr algn="ctr"/>
            <a:r>
              <a:rPr lang="en-US" dirty="0">
                <a:solidFill>
                  <a:schemeClr val="accent1">
                    <a:lumMod val="75000"/>
                  </a:schemeClr>
                </a:solidFill>
                <a:latin typeface="+mn-lt"/>
              </a:rPr>
              <a:t>Speech Sound Disorders Definition</a:t>
            </a:r>
          </a:p>
        </p:txBody>
      </p:sp>
      <p:sp>
        <p:nvSpPr>
          <p:cNvPr id="3" name="Content Placeholder 2">
            <a:extLst>
              <a:ext uri="{FF2B5EF4-FFF2-40B4-BE49-F238E27FC236}">
                <a16:creationId xmlns:a16="http://schemas.microsoft.com/office/drawing/2014/main" id="{8AC1B635-09C9-3944-9C81-827891271D0D}"/>
              </a:ext>
            </a:extLst>
          </p:cNvPr>
          <p:cNvSpPr>
            <a:spLocks noGrp="1"/>
          </p:cNvSpPr>
          <p:nvPr>
            <p:ph idx="1"/>
          </p:nvPr>
        </p:nvSpPr>
        <p:spPr/>
        <p:txBody>
          <a:bodyPr>
            <a:normAutofit/>
          </a:bodyPr>
          <a:lstStyle/>
          <a:p>
            <a:r>
              <a:rPr lang="en-US" sz="3200" dirty="0">
                <a:solidFill>
                  <a:schemeClr val="accent1">
                    <a:lumMod val="75000"/>
                  </a:schemeClr>
                </a:solidFill>
              </a:rPr>
              <a:t>Speech sound disorders that impact the way speech sounds (phonemes) function within a language are traditionally referred to as phonological disorders; they result from impairments in the phonological representation of speech sounds and speech segments—the system that generates and uses phonemes and phoneme rules and patterns within the context of spoken language. </a:t>
            </a:r>
          </a:p>
          <a:p>
            <a:pPr marL="0" indent="0">
              <a:buNone/>
            </a:pPr>
            <a:endParaRPr lang="en-US" dirty="0"/>
          </a:p>
        </p:txBody>
      </p:sp>
    </p:spTree>
    <p:extLst>
      <p:ext uri="{BB962C8B-B14F-4D97-AF65-F5344CB8AC3E}">
        <p14:creationId xmlns:p14="http://schemas.microsoft.com/office/powerpoint/2010/main" val="2726856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6A71C-4AC9-5B48-B583-91B98396E751}"/>
              </a:ext>
            </a:extLst>
          </p:cNvPr>
          <p:cNvSpPr>
            <a:spLocks noGrp="1"/>
          </p:cNvSpPr>
          <p:nvPr>
            <p:ph type="title"/>
          </p:nvPr>
        </p:nvSpPr>
        <p:spPr/>
        <p:txBody>
          <a:bodyPr/>
          <a:lstStyle/>
          <a:p>
            <a:pPr algn="ctr"/>
            <a:r>
              <a:rPr lang="en-US" dirty="0">
                <a:solidFill>
                  <a:schemeClr val="accent1">
                    <a:lumMod val="75000"/>
                  </a:schemeClr>
                </a:solidFill>
                <a:latin typeface="+mn-lt"/>
              </a:rPr>
              <a:t>Acquisition of the Sound System</a:t>
            </a:r>
          </a:p>
        </p:txBody>
      </p:sp>
      <p:sp>
        <p:nvSpPr>
          <p:cNvPr id="3" name="Content Placeholder 2">
            <a:extLst>
              <a:ext uri="{FF2B5EF4-FFF2-40B4-BE49-F238E27FC236}">
                <a16:creationId xmlns:a16="http://schemas.microsoft.com/office/drawing/2014/main" id="{733D1272-BEA8-EA48-A7C7-57666568C5F5}"/>
              </a:ext>
            </a:extLst>
          </p:cNvPr>
          <p:cNvSpPr>
            <a:spLocks noGrp="1"/>
          </p:cNvSpPr>
          <p:nvPr>
            <p:ph idx="1"/>
          </p:nvPr>
        </p:nvSpPr>
        <p:spPr/>
        <p:txBody>
          <a:bodyPr>
            <a:normAutofit/>
          </a:bodyPr>
          <a:lstStyle/>
          <a:p>
            <a:pPr marL="0" indent="0">
              <a:buNone/>
            </a:pPr>
            <a:endParaRPr lang="en-US" dirty="0"/>
          </a:p>
          <a:p>
            <a:endParaRPr lang="en-US" dirty="0"/>
          </a:p>
        </p:txBody>
      </p:sp>
      <p:pic>
        <p:nvPicPr>
          <p:cNvPr id="5" name="Picture 4">
            <a:extLst>
              <a:ext uri="{FF2B5EF4-FFF2-40B4-BE49-F238E27FC236}">
                <a16:creationId xmlns:a16="http://schemas.microsoft.com/office/drawing/2014/main" id="{1279E8AD-2AE7-8546-840E-D756B48D9784}"/>
              </a:ext>
            </a:extLst>
          </p:cNvPr>
          <p:cNvPicPr>
            <a:picLocks noChangeAspect="1"/>
          </p:cNvPicPr>
          <p:nvPr/>
        </p:nvPicPr>
        <p:blipFill>
          <a:blip r:embed="rId2"/>
          <a:stretch>
            <a:fillRect/>
          </a:stretch>
        </p:blipFill>
        <p:spPr>
          <a:xfrm>
            <a:off x="1524000" y="1371600"/>
            <a:ext cx="9144000" cy="4805363"/>
          </a:xfrm>
          <a:prstGeom prst="rect">
            <a:avLst/>
          </a:prstGeom>
        </p:spPr>
      </p:pic>
    </p:spTree>
    <p:extLst>
      <p:ext uri="{BB962C8B-B14F-4D97-AF65-F5344CB8AC3E}">
        <p14:creationId xmlns:p14="http://schemas.microsoft.com/office/powerpoint/2010/main" val="1156985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D391-A0D6-3E44-8005-4BCAAD4E8F56}"/>
              </a:ext>
            </a:extLst>
          </p:cNvPr>
          <p:cNvSpPr>
            <a:spLocks noGrp="1"/>
          </p:cNvSpPr>
          <p:nvPr>
            <p:ph type="title"/>
          </p:nvPr>
        </p:nvSpPr>
        <p:spPr/>
        <p:txBody>
          <a:bodyPr/>
          <a:lstStyle/>
          <a:p>
            <a:pPr algn="ctr"/>
            <a:r>
              <a:rPr lang="en-US" dirty="0">
                <a:solidFill>
                  <a:schemeClr val="accent1">
                    <a:lumMod val="75000"/>
                  </a:schemeClr>
                </a:solidFill>
                <a:latin typeface="+mn-lt"/>
              </a:rPr>
              <a:t>Conclusion</a:t>
            </a:r>
          </a:p>
        </p:txBody>
      </p:sp>
      <p:sp>
        <p:nvSpPr>
          <p:cNvPr id="3" name="Content Placeholder 2">
            <a:extLst>
              <a:ext uri="{FF2B5EF4-FFF2-40B4-BE49-F238E27FC236}">
                <a16:creationId xmlns:a16="http://schemas.microsoft.com/office/drawing/2014/main" id="{EAF2118A-961C-6942-BE4C-BE63EF5BA192}"/>
              </a:ext>
            </a:extLst>
          </p:cNvPr>
          <p:cNvSpPr>
            <a:spLocks noGrp="1"/>
          </p:cNvSpPr>
          <p:nvPr>
            <p:ph idx="1"/>
          </p:nvPr>
        </p:nvSpPr>
        <p:spPr/>
        <p:txBody>
          <a:bodyPr/>
          <a:lstStyle/>
          <a:p>
            <a:r>
              <a:rPr lang="en-US" sz="3600" u="sng" dirty="0">
                <a:solidFill>
                  <a:schemeClr val="accent1">
                    <a:lumMod val="75000"/>
                  </a:schemeClr>
                </a:solidFill>
              </a:rPr>
              <a:t>There is general agreement in the research literature that partial or poorly constructed representations due to encoding and/or memory limitations are causal agents in explaining language impairment and speech delay.</a:t>
            </a:r>
            <a:r>
              <a:rPr lang="en-US" sz="3600" dirty="0">
                <a:solidFill>
                  <a:schemeClr val="accent1">
                    <a:lumMod val="75000"/>
                  </a:schemeClr>
                </a:solidFill>
              </a:rPr>
              <a:t>  </a:t>
            </a:r>
          </a:p>
          <a:p>
            <a:endParaRPr lang="en-US" dirty="0"/>
          </a:p>
        </p:txBody>
      </p:sp>
    </p:spTree>
    <p:extLst>
      <p:ext uri="{BB962C8B-B14F-4D97-AF65-F5344CB8AC3E}">
        <p14:creationId xmlns:p14="http://schemas.microsoft.com/office/powerpoint/2010/main" val="3570739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58BB7-BF45-BF4E-8CE1-F43C46F3093C}"/>
              </a:ext>
            </a:extLst>
          </p:cNvPr>
          <p:cNvSpPr>
            <a:spLocks noGrp="1"/>
          </p:cNvSpPr>
          <p:nvPr>
            <p:ph type="title"/>
          </p:nvPr>
        </p:nvSpPr>
        <p:spPr/>
        <p:txBody>
          <a:bodyPr/>
          <a:lstStyle/>
          <a:p>
            <a:pPr algn="ctr"/>
            <a:r>
              <a:rPr lang="en-US" dirty="0">
                <a:solidFill>
                  <a:schemeClr val="accent1">
                    <a:lumMod val="75000"/>
                  </a:schemeClr>
                </a:solidFill>
                <a:latin typeface="+mn-lt"/>
              </a:rPr>
              <a:t>Review</a:t>
            </a:r>
          </a:p>
        </p:txBody>
      </p:sp>
      <p:sp>
        <p:nvSpPr>
          <p:cNvPr id="3" name="Content Placeholder 2">
            <a:extLst>
              <a:ext uri="{FF2B5EF4-FFF2-40B4-BE49-F238E27FC236}">
                <a16:creationId xmlns:a16="http://schemas.microsoft.com/office/drawing/2014/main" id="{93572313-F90A-BA43-8594-832172E4AC28}"/>
              </a:ext>
            </a:extLst>
          </p:cNvPr>
          <p:cNvSpPr>
            <a:spLocks noGrp="1"/>
          </p:cNvSpPr>
          <p:nvPr>
            <p:ph sz="half" idx="1"/>
          </p:nvPr>
        </p:nvSpPr>
        <p:spPr/>
        <p:txBody>
          <a:bodyPr>
            <a:normAutofit/>
          </a:bodyPr>
          <a:lstStyle/>
          <a:p>
            <a:pPr marL="0" indent="0">
              <a:buNone/>
            </a:pPr>
            <a:r>
              <a:rPr lang="en-US" sz="3200" dirty="0">
                <a:solidFill>
                  <a:schemeClr val="accent1">
                    <a:lumMod val="75000"/>
                  </a:schemeClr>
                </a:solidFill>
              </a:rPr>
              <a:t>What is the most common cause of /r/ errors in children?</a:t>
            </a:r>
          </a:p>
          <a:p>
            <a:pPr marL="0" indent="0">
              <a:buNone/>
            </a:pPr>
            <a:r>
              <a:rPr lang="en-US" sz="3200" dirty="0">
                <a:solidFill>
                  <a:schemeClr val="accent1">
                    <a:lumMod val="75000"/>
                  </a:schemeClr>
                </a:solidFill>
              </a:rPr>
              <a:t>What are phonological representations?</a:t>
            </a:r>
          </a:p>
        </p:txBody>
      </p:sp>
      <p:sp>
        <p:nvSpPr>
          <p:cNvPr id="4" name="Content Placeholder 3">
            <a:extLst>
              <a:ext uri="{FF2B5EF4-FFF2-40B4-BE49-F238E27FC236}">
                <a16:creationId xmlns:a16="http://schemas.microsoft.com/office/drawing/2014/main" id="{2B8E588E-28B2-5B46-BF92-F596360E7237}"/>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69018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6AA47C-2A17-1045-9F48-17D9E85EACB8}"/>
              </a:ext>
            </a:extLst>
          </p:cNvPr>
          <p:cNvSpPr>
            <a:spLocks noGrp="1"/>
          </p:cNvSpPr>
          <p:nvPr>
            <p:ph type="title"/>
          </p:nvPr>
        </p:nvSpPr>
        <p:spPr/>
        <p:txBody>
          <a:bodyPr/>
          <a:lstStyle/>
          <a:p>
            <a:pPr algn="ctr"/>
            <a:r>
              <a:rPr lang="en-US" dirty="0">
                <a:solidFill>
                  <a:schemeClr val="accent1">
                    <a:lumMod val="75000"/>
                  </a:schemeClr>
                </a:solidFill>
                <a:latin typeface="+mn-lt"/>
              </a:rPr>
              <a:t>Answers</a:t>
            </a:r>
          </a:p>
        </p:txBody>
      </p:sp>
      <p:sp>
        <p:nvSpPr>
          <p:cNvPr id="6" name="Content Placeholder 5">
            <a:extLst>
              <a:ext uri="{FF2B5EF4-FFF2-40B4-BE49-F238E27FC236}">
                <a16:creationId xmlns:a16="http://schemas.microsoft.com/office/drawing/2014/main" id="{913DE762-CDC9-A743-B0EC-E9C1DD8D010B}"/>
              </a:ext>
            </a:extLst>
          </p:cNvPr>
          <p:cNvSpPr>
            <a:spLocks noGrp="1"/>
          </p:cNvSpPr>
          <p:nvPr>
            <p:ph idx="1"/>
          </p:nvPr>
        </p:nvSpPr>
        <p:spPr/>
        <p:txBody>
          <a:bodyPr>
            <a:normAutofit/>
          </a:bodyPr>
          <a:lstStyle/>
          <a:p>
            <a:r>
              <a:rPr lang="en-US" sz="3200" dirty="0">
                <a:solidFill>
                  <a:schemeClr val="accent1">
                    <a:lumMod val="75000"/>
                  </a:schemeClr>
                </a:solidFill>
              </a:rPr>
              <a:t>The most frequent causal agent attributed to simple /r/ errors is </a:t>
            </a:r>
            <a:r>
              <a:rPr lang="en-US" sz="3200" dirty="0" err="1">
                <a:solidFill>
                  <a:schemeClr val="accent1">
                    <a:lumMod val="75000"/>
                  </a:schemeClr>
                </a:solidFill>
              </a:rPr>
              <a:t>mislearning</a:t>
            </a:r>
            <a:r>
              <a:rPr lang="en-US" sz="3200" dirty="0">
                <a:solidFill>
                  <a:schemeClr val="accent1">
                    <a:lumMod val="75000"/>
                  </a:schemeClr>
                </a:solidFill>
              </a:rPr>
              <a:t>.</a:t>
            </a:r>
          </a:p>
          <a:p>
            <a:r>
              <a:rPr lang="en-US" sz="3200" dirty="0">
                <a:solidFill>
                  <a:schemeClr val="accent1">
                    <a:lumMod val="75000"/>
                  </a:schemeClr>
                </a:solidFill>
              </a:rPr>
              <a:t>Phonological representations are the characteristics of phonemes that we perceive, analyze, and store in our memory buffer.</a:t>
            </a:r>
          </a:p>
        </p:txBody>
      </p:sp>
    </p:spTree>
    <p:extLst>
      <p:ext uri="{BB962C8B-B14F-4D97-AF65-F5344CB8AC3E}">
        <p14:creationId xmlns:p14="http://schemas.microsoft.com/office/powerpoint/2010/main" val="2003123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71DEA-FDE6-5A4A-BAC3-1F95A10B2A76}"/>
              </a:ext>
            </a:extLst>
          </p:cNvPr>
          <p:cNvSpPr>
            <a:spLocks noGrp="1"/>
          </p:cNvSpPr>
          <p:nvPr>
            <p:ph type="title"/>
          </p:nvPr>
        </p:nvSpPr>
        <p:spPr/>
        <p:txBody>
          <a:bodyPr/>
          <a:lstStyle/>
          <a:p>
            <a:pPr algn="ctr"/>
            <a:r>
              <a:rPr lang="en-US" b="1" dirty="0">
                <a:solidFill>
                  <a:schemeClr val="accent1">
                    <a:lumMod val="75000"/>
                  </a:schemeClr>
                </a:solidFill>
                <a:latin typeface="+mn-lt"/>
              </a:rPr>
              <a:t>Overview</a:t>
            </a:r>
          </a:p>
        </p:txBody>
      </p:sp>
      <p:sp>
        <p:nvSpPr>
          <p:cNvPr id="3" name="Content Placeholder 2">
            <a:extLst>
              <a:ext uri="{FF2B5EF4-FFF2-40B4-BE49-F238E27FC236}">
                <a16:creationId xmlns:a16="http://schemas.microsoft.com/office/drawing/2014/main" id="{B8C56E0C-03E5-D442-9A5F-9AA0F93275F5}"/>
              </a:ext>
            </a:extLst>
          </p:cNvPr>
          <p:cNvSpPr>
            <a:spLocks noGrp="1"/>
          </p:cNvSpPr>
          <p:nvPr>
            <p:ph idx="1"/>
          </p:nvPr>
        </p:nvSpPr>
        <p:spPr/>
        <p:txBody>
          <a:bodyPr>
            <a:normAutofit/>
          </a:bodyPr>
          <a:lstStyle/>
          <a:p>
            <a:r>
              <a:rPr lang="en-US" altLang="en-US" sz="3600" dirty="0">
                <a:solidFill>
                  <a:schemeClr val="accent1">
                    <a:lumMod val="75000"/>
                  </a:schemeClr>
                </a:solidFill>
              </a:rPr>
              <a:t>Most SLPs would agree that /r/ is one of the most frequent misarticulations seen in school children.</a:t>
            </a:r>
          </a:p>
          <a:p>
            <a:r>
              <a:rPr lang="en-US" altLang="en-US" sz="3600" dirty="0">
                <a:solidFill>
                  <a:schemeClr val="accent1">
                    <a:lumMod val="75000"/>
                  </a:schemeClr>
                </a:solidFill>
              </a:rPr>
              <a:t>In some cases it is difficult to teach the acquisition of /r/ or correct placement. </a:t>
            </a:r>
          </a:p>
          <a:p>
            <a:r>
              <a:rPr lang="en-US" altLang="en-US" sz="3600" dirty="0">
                <a:solidFill>
                  <a:schemeClr val="accent1">
                    <a:lumMod val="75000"/>
                  </a:schemeClr>
                </a:solidFill>
              </a:rPr>
              <a:t>In others, it is the automatic use of the sound in context.</a:t>
            </a:r>
          </a:p>
          <a:p>
            <a:endParaRPr lang="en-US" dirty="0"/>
          </a:p>
        </p:txBody>
      </p:sp>
    </p:spTree>
    <p:extLst>
      <p:ext uri="{BB962C8B-B14F-4D97-AF65-F5344CB8AC3E}">
        <p14:creationId xmlns:p14="http://schemas.microsoft.com/office/powerpoint/2010/main" val="793042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2254-6A10-9D48-A505-4D469505BD57}"/>
              </a:ext>
            </a:extLst>
          </p:cNvPr>
          <p:cNvSpPr>
            <a:spLocks noGrp="1"/>
          </p:cNvSpPr>
          <p:nvPr>
            <p:ph type="title"/>
          </p:nvPr>
        </p:nvSpPr>
        <p:spPr/>
        <p:txBody>
          <a:bodyPr/>
          <a:lstStyle/>
          <a:p>
            <a:pPr algn="ctr"/>
            <a:r>
              <a:rPr lang="en-US" dirty="0">
                <a:solidFill>
                  <a:schemeClr val="accent1">
                    <a:lumMod val="75000"/>
                  </a:schemeClr>
                </a:solidFill>
                <a:latin typeface="+mn-lt"/>
              </a:rPr>
              <a:t>Preliminaries to Treatment</a:t>
            </a:r>
          </a:p>
        </p:txBody>
      </p:sp>
      <p:sp>
        <p:nvSpPr>
          <p:cNvPr id="3" name="Content Placeholder 2">
            <a:extLst>
              <a:ext uri="{FF2B5EF4-FFF2-40B4-BE49-F238E27FC236}">
                <a16:creationId xmlns:a16="http://schemas.microsoft.com/office/drawing/2014/main" id="{040441B2-13AA-D341-BC0F-9E856D9B974B}"/>
              </a:ext>
            </a:extLst>
          </p:cNvPr>
          <p:cNvSpPr>
            <a:spLocks noGrp="1"/>
          </p:cNvSpPr>
          <p:nvPr>
            <p:ph idx="1"/>
          </p:nvPr>
        </p:nvSpPr>
        <p:spPr/>
        <p:txBody>
          <a:bodyPr>
            <a:normAutofit/>
          </a:bodyPr>
          <a:lstStyle/>
          <a:p>
            <a:r>
              <a:rPr lang="en-US" sz="3200" dirty="0">
                <a:solidFill>
                  <a:schemeClr val="accent1">
                    <a:lumMod val="75000"/>
                  </a:schemeClr>
                </a:solidFill>
              </a:rPr>
              <a:t>We now want to shift to the treatment of /r/ errors and consider important treatment variables.</a:t>
            </a:r>
          </a:p>
          <a:p>
            <a:r>
              <a:rPr lang="en-US" sz="3200" dirty="0">
                <a:solidFill>
                  <a:schemeClr val="accent1">
                    <a:lumMod val="75000"/>
                  </a:schemeClr>
                </a:solidFill>
              </a:rPr>
              <a:t>The first thing that we need to talk about is the child’s perception of the error and then plan for production of the target sound.</a:t>
            </a:r>
          </a:p>
        </p:txBody>
      </p:sp>
    </p:spTree>
    <p:extLst>
      <p:ext uri="{BB962C8B-B14F-4D97-AF65-F5344CB8AC3E}">
        <p14:creationId xmlns:p14="http://schemas.microsoft.com/office/powerpoint/2010/main" val="2589167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E67F0931-1C5F-3E4C-92D5-E4CFF00C5964}"/>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Discrimination of /r/</a:t>
            </a:r>
          </a:p>
        </p:txBody>
      </p:sp>
      <p:sp>
        <p:nvSpPr>
          <p:cNvPr id="55298" name="Rectangle 3">
            <a:extLst>
              <a:ext uri="{FF2B5EF4-FFF2-40B4-BE49-F238E27FC236}">
                <a16:creationId xmlns:a16="http://schemas.microsoft.com/office/drawing/2014/main" id="{3DB9ABAB-235C-FE47-9792-3664882E2D2E}"/>
              </a:ext>
            </a:extLst>
          </p:cNvPr>
          <p:cNvSpPr>
            <a:spLocks noGrp="1" noChangeArrowheads="1"/>
          </p:cNvSpPr>
          <p:nvPr>
            <p:ph type="body" idx="1"/>
          </p:nvPr>
        </p:nvSpPr>
        <p:spPr/>
        <p:txBody>
          <a:bodyPr>
            <a:normAutofit/>
          </a:bodyPr>
          <a:lstStyle/>
          <a:p>
            <a:pPr eaLnBrk="1" hangingPunct="1"/>
            <a:r>
              <a:rPr lang="en-US" altLang="en-US" sz="3600" dirty="0">
                <a:solidFill>
                  <a:schemeClr val="accent1">
                    <a:lumMod val="75000"/>
                  </a:schemeClr>
                </a:solidFill>
              </a:rPr>
              <a:t>Prior to eliciting the sound in isolation, it is useful to evaluate the client’s external discrimination.</a:t>
            </a:r>
          </a:p>
          <a:p>
            <a:pPr eaLnBrk="1" hangingPunct="1"/>
            <a:r>
              <a:rPr lang="en-US" altLang="en-US" sz="3600" dirty="0">
                <a:solidFill>
                  <a:schemeClr val="accent1">
                    <a:lumMod val="75000"/>
                  </a:schemeClr>
                </a:solidFill>
              </a:rPr>
              <a:t>There are various tasks that can be used, but the perception task developed by Locke can be useful.</a:t>
            </a:r>
          </a:p>
        </p:txBody>
      </p:sp>
    </p:spTree>
    <p:extLst>
      <p:ext uri="{BB962C8B-B14F-4D97-AF65-F5344CB8AC3E}">
        <p14:creationId xmlns:p14="http://schemas.microsoft.com/office/powerpoint/2010/main" val="4036699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a:extLst>
              <a:ext uri="{FF2B5EF4-FFF2-40B4-BE49-F238E27FC236}">
                <a16:creationId xmlns:a16="http://schemas.microsoft.com/office/drawing/2014/main" id="{589A4396-6307-6749-AF0A-6AA714992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420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a:extLst>
              <a:ext uri="{FF2B5EF4-FFF2-40B4-BE49-F238E27FC236}">
                <a16:creationId xmlns:a16="http://schemas.microsoft.com/office/drawing/2014/main" id="{E271324D-A8C1-BC4B-88D8-330AD3631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994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a:extLst>
              <a:ext uri="{FF2B5EF4-FFF2-40B4-BE49-F238E27FC236}">
                <a16:creationId xmlns:a16="http://schemas.microsoft.com/office/drawing/2014/main" id="{730A1280-9C9C-2249-8133-BC940FC58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363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a:extLst>
              <a:ext uri="{FF2B5EF4-FFF2-40B4-BE49-F238E27FC236}">
                <a16:creationId xmlns:a16="http://schemas.microsoft.com/office/drawing/2014/main" id="{DAEE4C53-E9DA-A643-B66C-F9E2D9E1D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47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5183-D491-9E47-9442-A81C0B276CB5}"/>
              </a:ext>
            </a:extLst>
          </p:cNvPr>
          <p:cNvSpPr>
            <a:spLocks noGrp="1"/>
          </p:cNvSpPr>
          <p:nvPr>
            <p:ph type="ctrTitle"/>
          </p:nvPr>
        </p:nvSpPr>
        <p:spPr>
          <a:xfrm>
            <a:off x="2209800" y="1122364"/>
            <a:ext cx="7772400" cy="1544637"/>
          </a:xfrm>
        </p:spPr>
        <p:txBody>
          <a:bodyPr>
            <a:normAutofit/>
          </a:bodyPr>
          <a:lstStyle/>
          <a:p>
            <a:r>
              <a:rPr lang="en-US" altLang="en-US" sz="4400" dirty="0">
                <a:solidFill>
                  <a:schemeClr val="accent1">
                    <a:lumMod val="75000"/>
                  </a:schemeClr>
                </a:solidFill>
                <a:latin typeface="+mn-lt"/>
              </a:rPr>
              <a:t>Understanding, Assessing, and Treating the /r/ Speech Sound</a:t>
            </a:r>
            <a:endParaRPr lang="en-US" sz="4400" dirty="0">
              <a:solidFill>
                <a:schemeClr val="accent1">
                  <a:lumMod val="75000"/>
                </a:schemeClr>
              </a:solidFill>
              <a:latin typeface="+mn-lt"/>
            </a:endParaRPr>
          </a:p>
        </p:txBody>
      </p:sp>
      <p:sp>
        <p:nvSpPr>
          <p:cNvPr id="3" name="Subtitle 2">
            <a:extLst>
              <a:ext uri="{FF2B5EF4-FFF2-40B4-BE49-F238E27FC236}">
                <a16:creationId xmlns:a16="http://schemas.microsoft.com/office/drawing/2014/main" id="{D4D6E1FB-6DE5-FF43-A632-F9FD025D57F6}"/>
              </a:ext>
            </a:extLst>
          </p:cNvPr>
          <p:cNvSpPr>
            <a:spLocks noGrp="1"/>
          </p:cNvSpPr>
          <p:nvPr>
            <p:ph type="subTitle" idx="1"/>
          </p:nvPr>
        </p:nvSpPr>
        <p:spPr/>
        <p:txBody>
          <a:bodyPr>
            <a:normAutofit fontScale="92500" lnSpcReduction="10000"/>
          </a:bodyPr>
          <a:lstStyle/>
          <a:p>
            <a:r>
              <a:rPr lang="en-US" altLang="en-US" sz="3600" dirty="0">
                <a:solidFill>
                  <a:schemeClr val="accent1">
                    <a:lumMod val="75000"/>
                  </a:schemeClr>
                </a:solidFill>
              </a:rPr>
              <a:t>Dennis M. Ruscello, Ph.D.</a:t>
            </a:r>
          </a:p>
          <a:p>
            <a:r>
              <a:rPr lang="en-US" altLang="en-US" sz="3600" dirty="0">
                <a:solidFill>
                  <a:schemeClr val="accent1">
                    <a:lumMod val="75000"/>
                  </a:schemeClr>
                </a:solidFill>
              </a:rPr>
              <a:t>West Virginia University</a:t>
            </a:r>
          </a:p>
          <a:p>
            <a:r>
              <a:rPr lang="en-US" altLang="en-US" sz="3600" dirty="0">
                <a:solidFill>
                  <a:schemeClr val="accent1">
                    <a:lumMod val="75000"/>
                  </a:schemeClr>
                </a:solidFill>
              </a:rPr>
              <a:t>Morgantown, WV</a:t>
            </a:r>
          </a:p>
          <a:p>
            <a:endParaRPr lang="en-US" dirty="0"/>
          </a:p>
        </p:txBody>
      </p:sp>
    </p:spTree>
    <p:extLst>
      <p:ext uri="{BB962C8B-B14F-4D97-AF65-F5344CB8AC3E}">
        <p14:creationId xmlns:p14="http://schemas.microsoft.com/office/powerpoint/2010/main" val="660006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0922-7F96-B247-AFD5-D2CEC60801F7}"/>
              </a:ext>
            </a:extLst>
          </p:cNvPr>
          <p:cNvSpPr>
            <a:spLocks noGrp="1"/>
          </p:cNvSpPr>
          <p:nvPr>
            <p:ph type="title"/>
          </p:nvPr>
        </p:nvSpPr>
        <p:spPr/>
        <p:txBody>
          <a:bodyPr/>
          <a:lstStyle/>
          <a:p>
            <a:pPr algn="ctr"/>
            <a:r>
              <a:rPr lang="en-US" dirty="0">
                <a:solidFill>
                  <a:schemeClr val="accent1">
                    <a:lumMod val="75000"/>
                  </a:schemeClr>
                </a:solidFill>
                <a:latin typeface="+mn-lt"/>
              </a:rPr>
              <a:t>Acknowledgements</a:t>
            </a:r>
          </a:p>
        </p:txBody>
      </p:sp>
      <p:sp>
        <p:nvSpPr>
          <p:cNvPr id="3" name="Content Placeholder 2">
            <a:extLst>
              <a:ext uri="{FF2B5EF4-FFF2-40B4-BE49-F238E27FC236}">
                <a16:creationId xmlns:a16="http://schemas.microsoft.com/office/drawing/2014/main" id="{587B2BBF-94A3-E34A-8560-7B85FEE2E1F8}"/>
              </a:ext>
            </a:extLst>
          </p:cNvPr>
          <p:cNvSpPr>
            <a:spLocks noGrp="1"/>
          </p:cNvSpPr>
          <p:nvPr>
            <p:ph idx="1"/>
          </p:nvPr>
        </p:nvSpPr>
        <p:spPr/>
        <p:txBody>
          <a:bodyPr>
            <a:normAutofit/>
          </a:bodyPr>
          <a:lstStyle/>
          <a:p>
            <a:r>
              <a:rPr lang="en-US" sz="3600" dirty="0">
                <a:solidFill>
                  <a:schemeClr val="accent1">
                    <a:lumMod val="75000"/>
                  </a:schemeClr>
                </a:solidFill>
              </a:rPr>
              <a:t>The presenter is an employee of West Virginia University and was invited to present this seminar.</a:t>
            </a:r>
          </a:p>
          <a:p>
            <a:r>
              <a:rPr lang="en-US" sz="3600" dirty="0">
                <a:solidFill>
                  <a:schemeClr val="accent1">
                    <a:lumMod val="75000"/>
                  </a:schemeClr>
                </a:solidFill>
              </a:rPr>
              <a:t>There are no financial relationships to declare.</a:t>
            </a:r>
          </a:p>
          <a:p>
            <a:r>
              <a:rPr lang="en-US" sz="3600" dirty="0">
                <a:solidFill>
                  <a:schemeClr val="accent1">
                    <a:lumMod val="75000"/>
                  </a:schemeClr>
                </a:solidFill>
              </a:rPr>
              <a:t>There are no nonfinancial relationships to declare.</a:t>
            </a:r>
          </a:p>
          <a:p>
            <a:endParaRPr lang="en-US" sz="3600" dirty="0"/>
          </a:p>
        </p:txBody>
      </p:sp>
    </p:spTree>
    <p:extLst>
      <p:ext uri="{BB962C8B-B14F-4D97-AF65-F5344CB8AC3E}">
        <p14:creationId xmlns:p14="http://schemas.microsoft.com/office/powerpoint/2010/main" val="2204331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71DEA-FDE6-5A4A-BAC3-1F95A10B2A76}"/>
              </a:ext>
            </a:extLst>
          </p:cNvPr>
          <p:cNvSpPr>
            <a:spLocks noGrp="1"/>
          </p:cNvSpPr>
          <p:nvPr>
            <p:ph type="title"/>
          </p:nvPr>
        </p:nvSpPr>
        <p:spPr/>
        <p:txBody>
          <a:bodyPr/>
          <a:lstStyle/>
          <a:p>
            <a:pPr algn="ctr"/>
            <a:r>
              <a:rPr lang="en-US" b="1" dirty="0">
                <a:solidFill>
                  <a:schemeClr val="accent1">
                    <a:lumMod val="75000"/>
                  </a:schemeClr>
                </a:solidFill>
                <a:latin typeface="+mn-lt"/>
              </a:rPr>
              <a:t>Overview</a:t>
            </a:r>
          </a:p>
        </p:txBody>
      </p:sp>
      <p:sp>
        <p:nvSpPr>
          <p:cNvPr id="3" name="Content Placeholder 2">
            <a:extLst>
              <a:ext uri="{FF2B5EF4-FFF2-40B4-BE49-F238E27FC236}">
                <a16:creationId xmlns:a16="http://schemas.microsoft.com/office/drawing/2014/main" id="{B8C56E0C-03E5-D442-9A5F-9AA0F93275F5}"/>
              </a:ext>
            </a:extLst>
          </p:cNvPr>
          <p:cNvSpPr>
            <a:spLocks noGrp="1"/>
          </p:cNvSpPr>
          <p:nvPr>
            <p:ph idx="1"/>
          </p:nvPr>
        </p:nvSpPr>
        <p:spPr/>
        <p:txBody>
          <a:bodyPr>
            <a:normAutofit/>
          </a:bodyPr>
          <a:lstStyle/>
          <a:p>
            <a:r>
              <a:rPr lang="en-US" altLang="en-US" sz="3600" dirty="0">
                <a:solidFill>
                  <a:schemeClr val="accent1">
                    <a:lumMod val="75000"/>
                  </a:schemeClr>
                </a:solidFill>
              </a:rPr>
              <a:t>Most SLPs would agree that /r/ is one of the most frequent misarticulations seen in school children.</a:t>
            </a:r>
          </a:p>
          <a:p>
            <a:r>
              <a:rPr lang="en-US" altLang="en-US" sz="3600" dirty="0">
                <a:solidFill>
                  <a:schemeClr val="accent1">
                    <a:lumMod val="75000"/>
                  </a:schemeClr>
                </a:solidFill>
              </a:rPr>
              <a:t>In some cases it is difficult to teach the acquisition of /r/ or correct placement. </a:t>
            </a:r>
          </a:p>
          <a:p>
            <a:r>
              <a:rPr lang="en-US" altLang="en-US" sz="3600" dirty="0">
                <a:solidFill>
                  <a:schemeClr val="accent1">
                    <a:lumMod val="75000"/>
                  </a:schemeClr>
                </a:solidFill>
              </a:rPr>
              <a:t>In others, it is the automatic use of the sound in context.</a:t>
            </a:r>
          </a:p>
          <a:p>
            <a:endParaRPr lang="en-US" dirty="0"/>
          </a:p>
        </p:txBody>
      </p:sp>
    </p:spTree>
    <p:extLst>
      <p:ext uri="{BB962C8B-B14F-4D97-AF65-F5344CB8AC3E}">
        <p14:creationId xmlns:p14="http://schemas.microsoft.com/office/powerpoint/2010/main" val="872918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4212F-1D0D-2840-8483-A4B212DBEB11}"/>
              </a:ext>
            </a:extLst>
          </p:cNvPr>
          <p:cNvSpPr>
            <a:spLocks noGrp="1"/>
          </p:cNvSpPr>
          <p:nvPr>
            <p:ph type="title"/>
          </p:nvPr>
        </p:nvSpPr>
        <p:spPr/>
        <p:txBody>
          <a:bodyPr/>
          <a:lstStyle/>
          <a:p>
            <a:pPr algn="ctr"/>
            <a:r>
              <a:rPr lang="en-US" dirty="0">
                <a:solidFill>
                  <a:schemeClr val="accent1">
                    <a:lumMod val="75000"/>
                  </a:schemeClr>
                </a:solidFill>
                <a:latin typeface="+mn-lt"/>
              </a:rPr>
              <a:t>Overview</a:t>
            </a:r>
          </a:p>
        </p:txBody>
      </p:sp>
      <p:sp>
        <p:nvSpPr>
          <p:cNvPr id="3" name="Content Placeholder 2">
            <a:extLst>
              <a:ext uri="{FF2B5EF4-FFF2-40B4-BE49-F238E27FC236}">
                <a16:creationId xmlns:a16="http://schemas.microsoft.com/office/drawing/2014/main" id="{F80FF8BC-B8F4-7B4A-9B90-46D57BC843F0}"/>
              </a:ext>
            </a:extLst>
          </p:cNvPr>
          <p:cNvSpPr>
            <a:spLocks noGrp="1"/>
          </p:cNvSpPr>
          <p:nvPr>
            <p:ph idx="1"/>
          </p:nvPr>
        </p:nvSpPr>
        <p:spPr/>
        <p:txBody>
          <a:bodyPr>
            <a:normAutofit/>
          </a:bodyPr>
          <a:lstStyle/>
          <a:p>
            <a:r>
              <a:rPr lang="en-US" altLang="en-US" sz="3200" dirty="0">
                <a:solidFill>
                  <a:schemeClr val="accent1">
                    <a:lumMod val="75000"/>
                  </a:schemeClr>
                </a:solidFill>
              </a:rPr>
              <a:t>The presentation will include the following:</a:t>
            </a:r>
          </a:p>
          <a:p>
            <a:pPr lvl="1"/>
            <a:r>
              <a:rPr lang="en-US" altLang="en-US" sz="3200" dirty="0">
                <a:solidFill>
                  <a:schemeClr val="accent1">
                    <a:lumMod val="75000"/>
                  </a:schemeClr>
                </a:solidFill>
              </a:rPr>
              <a:t>Background information regarding /r/ and misarticulation of /r/.</a:t>
            </a:r>
          </a:p>
          <a:p>
            <a:pPr lvl="1"/>
            <a:r>
              <a:rPr lang="en-US" altLang="en-US" sz="3200" dirty="0">
                <a:solidFill>
                  <a:schemeClr val="accent1">
                    <a:lumMod val="75000"/>
                  </a:schemeClr>
                </a:solidFill>
              </a:rPr>
              <a:t>Techniques for the acquisition of /r/.</a:t>
            </a:r>
          </a:p>
          <a:p>
            <a:pPr lvl="1"/>
            <a:r>
              <a:rPr lang="en-US" altLang="en-US" sz="3200" dirty="0">
                <a:solidFill>
                  <a:schemeClr val="accent1">
                    <a:lumMod val="75000"/>
                  </a:schemeClr>
                </a:solidFill>
              </a:rPr>
              <a:t> Contextual considerations in treatment of /r/.</a:t>
            </a:r>
          </a:p>
          <a:p>
            <a:pPr lvl="1"/>
            <a:r>
              <a:rPr lang="en-US" altLang="en-US" sz="3200" dirty="0">
                <a:solidFill>
                  <a:schemeClr val="accent1">
                    <a:lumMod val="75000"/>
                  </a:schemeClr>
                </a:solidFill>
              </a:rPr>
              <a:t>Incorporation of /r/ at different levels of practice. </a:t>
            </a:r>
          </a:p>
          <a:p>
            <a:pPr lvl="1"/>
            <a:r>
              <a:rPr lang="en-US" altLang="en-US" sz="3200" dirty="0">
                <a:solidFill>
                  <a:schemeClr val="accent1">
                    <a:lumMod val="75000"/>
                  </a:schemeClr>
                </a:solidFill>
              </a:rPr>
              <a:t>Issues involved in treatment.</a:t>
            </a:r>
          </a:p>
          <a:p>
            <a:endParaRPr lang="en-US" dirty="0"/>
          </a:p>
        </p:txBody>
      </p:sp>
    </p:spTree>
    <p:extLst>
      <p:ext uri="{BB962C8B-B14F-4D97-AF65-F5344CB8AC3E}">
        <p14:creationId xmlns:p14="http://schemas.microsoft.com/office/powerpoint/2010/main" val="2677821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4212F-1D0D-2840-8483-A4B212DBEB11}"/>
              </a:ext>
            </a:extLst>
          </p:cNvPr>
          <p:cNvSpPr>
            <a:spLocks noGrp="1"/>
          </p:cNvSpPr>
          <p:nvPr>
            <p:ph type="title"/>
          </p:nvPr>
        </p:nvSpPr>
        <p:spPr/>
        <p:txBody>
          <a:bodyPr/>
          <a:lstStyle/>
          <a:p>
            <a:pPr algn="ctr"/>
            <a:r>
              <a:rPr lang="en-US" dirty="0">
                <a:solidFill>
                  <a:schemeClr val="accent1">
                    <a:lumMod val="75000"/>
                  </a:schemeClr>
                </a:solidFill>
                <a:latin typeface="+mn-lt"/>
              </a:rPr>
              <a:t>Overview</a:t>
            </a:r>
          </a:p>
        </p:txBody>
      </p:sp>
      <p:sp>
        <p:nvSpPr>
          <p:cNvPr id="3" name="Content Placeholder 2">
            <a:extLst>
              <a:ext uri="{FF2B5EF4-FFF2-40B4-BE49-F238E27FC236}">
                <a16:creationId xmlns:a16="http://schemas.microsoft.com/office/drawing/2014/main" id="{F80FF8BC-B8F4-7B4A-9B90-46D57BC843F0}"/>
              </a:ext>
            </a:extLst>
          </p:cNvPr>
          <p:cNvSpPr>
            <a:spLocks noGrp="1"/>
          </p:cNvSpPr>
          <p:nvPr>
            <p:ph idx="1"/>
          </p:nvPr>
        </p:nvSpPr>
        <p:spPr/>
        <p:txBody>
          <a:bodyPr>
            <a:normAutofit/>
          </a:bodyPr>
          <a:lstStyle/>
          <a:p>
            <a:r>
              <a:rPr lang="en-US" altLang="en-US" sz="3200" dirty="0">
                <a:solidFill>
                  <a:schemeClr val="accent1">
                    <a:lumMod val="75000"/>
                  </a:schemeClr>
                </a:solidFill>
              </a:rPr>
              <a:t>The presentation will include the following:</a:t>
            </a:r>
          </a:p>
          <a:p>
            <a:pPr lvl="1"/>
            <a:r>
              <a:rPr lang="en-US" altLang="en-US" sz="3200" dirty="0">
                <a:solidFill>
                  <a:schemeClr val="accent1">
                    <a:lumMod val="75000"/>
                  </a:schemeClr>
                </a:solidFill>
              </a:rPr>
              <a:t>Background information regarding /r/ and misarticulation of /r/.</a:t>
            </a:r>
          </a:p>
          <a:p>
            <a:pPr lvl="1"/>
            <a:r>
              <a:rPr lang="en-US" altLang="en-US" sz="3200" dirty="0">
                <a:solidFill>
                  <a:schemeClr val="accent1">
                    <a:lumMod val="75000"/>
                  </a:schemeClr>
                </a:solidFill>
              </a:rPr>
              <a:t>Techniques for the acquisition of /r/.</a:t>
            </a:r>
          </a:p>
          <a:p>
            <a:pPr lvl="1"/>
            <a:r>
              <a:rPr lang="en-US" altLang="en-US" sz="3200" dirty="0">
                <a:solidFill>
                  <a:schemeClr val="accent1">
                    <a:lumMod val="75000"/>
                  </a:schemeClr>
                </a:solidFill>
              </a:rPr>
              <a:t> Contextual considerations in treatment of /r/.</a:t>
            </a:r>
          </a:p>
          <a:p>
            <a:pPr lvl="1"/>
            <a:r>
              <a:rPr lang="en-US" altLang="en-US" sz="3200" dirty="0">
                <a:solidFill>
                  <a:schemeClr val="accent1">
                    <a:lumMod val="75000"/>
                  </a:schemeClr>
                </a:solidFill>
              </a:rPr>
              <a:t>Incorporation of /r/ at different levels of practice. </a:t>
            </a:r>
          </a:p>
          <a:p>
            <a:pPr lvl="1"/>
            <a:r>
              <a:rPr lang="en-US" altLang="en-US" sz="3200" dirty="0">
                <a:solidFill>
                  <a:schemeClr val="accent1">
                    <a:lumMod val="75000"/>
                  </a:schemeClr>
                </a:solidFill>
              </a:rPr>
              <a:t>Issues involved in treatment.</a:t>
            </a:r>
          </a:p>
          <a:p>
            <a:endParaRPr lang="en-US" dirty="0"/>
          </a:p>
        </p:txBody>
      </p:sp>
    </p:spTree>
    <p:extLst>
      <p:ext uri="{BB962C8B-B14F-4D97-AF65-F5344CB8AC3E}">
        <p14:creationId xmlns:p14="http://schemas.microsoft.com/office/powerpoint/2010/main" val="2459223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C802-E7CC-0F44-8848-4C13E0837A77}"/>
              </a:ext>
            </a:extLst>
          </p:cNvPr>
          <p:cNvSpPr>
            <a:spLocks noGrp="1"/>
          </p:cNvSpPr>
          <p:nvPr>
            <p:ph type="title"/>
          </p:nvPr>
        </p:nvSpPr>
        <p:spPr/>
        <p:txBody>
          <a:bodyPr/>
          <a:lstStyle/>
          <a:p>
            <a:pPr algn="ctr"/>
            <a:r>
              <a:rPr lang="en-US" dirty="0">
                <a:solidFill>
                  <a:schemeClr val="accent1">
                    <a:lumMod val="75000"/>
                  </a:schemeClr>
                </a:solidFill>
                <a:latin typeface="+mn-lt"/>
              </a:rPr>
              <a:t>Background Information</a:t>
            </a:r>
          </a:p>
        </p:txBody>
      </p:sp>
      <p:sp>
        <p:nvSpPr>
          <p:cNvPr id="3" name="Content Placeholder 2">
            <a:extLst>
              <a:ext uri="{FF2B5EF4-FFF2-40B4-BE49-F238E27FC236}">
                <a16:creationId xmlns:a16="http://schemas.microsoft.com/office/drawing/2014/main" id="{4E96A473-FDD8-874A-B779-08C18A9C6225}"/>
              </a:ext>
            </a:extLst>
          </p:cNvPr>
          <p:cNvSpPr>
            <a:spLocks noGrp="1"/>
          </p:cNvSpPr>
          <p:nvPr>
            <p:ph idx="1"/>
          </p:nvPr>
        </p:nvSpPr>
        <p:spPr/>
        <p:txBody>
          <a:bodyPr>
            <a:normAutofit/>
          </a:bodyPr>
          <a:lstStyle/>
          <a:p>
            <a:r>
              <a:rPr lang="en-US" altLang="en-US" sz="3600" dirty="0">
                <a:solidFill>
                  <a:schemeClr val="accent1">
                    <a:lumMod val="75000"/>
                  </a:schemeClr>
                </a:solidFill>
              </a:rPr>
              <a:t> The consonant /r/ is a liquid with /l/.</a:t>
            </a:r>
          </a:p>
          <a:p>
            <a:r>
              <a:rPr lang="en-US" altLang="en-US" sz="3600" dirty="0">
                <a:solidFill>
                  <a:schemeClr val="accent1">
                    <a:lumMod val="75000"/>
                  </a:schemeClr>
                </a:solidFill>
              </a:rPr>
              <a:t>Liquids have distinct placements.</a:t>
            </a:r>
          </a:p>
          <a:p>
            <a:r>
              <a:rPr lang="en-US" altLang="en-US" sz="3600" dirty="0">
                <a:solidFill>
                  <a:schemeClr val="accent1">
                    <a:lumMod val="75000"/>
                  </a:schemeClr>
                </a:solidFill>
              </a:rPr>
              <a:t>/r/ is produced with either tongue retroflexion or tongue bunching.</a:t>
            </a:r>
          </a:p>
          <a:p>
            <a:r>
              <a:rPr lang="en-US" altLang="en-US" sz="3600" dirty="0">
                <a:solidFill>
                  <a:schemeClr val="accent1">
                    <a:lumMod val="75000"/>
                  </a:schemeClr>
                </a:solidFill>
              </a:rPr>
              <a:t>Retroflexion is curling the tip of the tongue toward the palate just behind the alveolar ridge. </a:t>
            </a:r>
          </a:p>
          <a:p>
            <a:pPr marL="0" indent="0">
              <a:buNone/>
            </a:pPr>
            <a:endParaRPr lang="en-US" altLang="en-US" sz="3000" dirty="0"/>
          </a:p>
          <a:p>
            <a:endParaRPr lang="en-US" altLang="en-US" sz="3600" dirty="0"/>
          </a:p>
          <a:p>
            <a:pPr marL="0" indent="0">
              <a:buNone/>
            </a:pPr>
            <a:endParaRPr lang="en-US" altLang="en-US" sz="3600" dirty="0"/>
          </a:p>
          <a:p>
            <a:endParaRPr lang="en-US" altLang="en-US" sz="3600" dirty="0"/>
          </a:p>
          <a:p>
            <a:endParaRPr lang="en-US" altLang="en-US" sz="3600" dirty="0"/>
          </a:p>
          <a:p>
            <a:endParaRPr lang="en-US" dirty="0"/>
          </a:p>
        </p:txBody>
      </p:sp>
    </p:spTree>
    <p:extLst>
      <p:ext uri="{BB962C8B-B14F-4D97-AF65-F5344CB8AC3E}">
        <p14:creationId xmlns:p14="http://schemas.microsoft.com/office/powerpoint/2010/main" val="2452012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F4A1-4B8F-984D-B366-130EC6099310}"/>
              </a:ext>
            </a:extLst>
          </p:cNvPr>
          <p:cNvSpPr>
            <a:spLocks noGrp="1"/>
          </p:cNvSpPr>
          <p:nvPr>
            <p:ph type="title"/>
          </p:nvPr>
        </p:nvSpPr>
        <p:spPr/>
        <p:txBody>
          <a:bodyPr/>
          <a:lstStyle/>
          <a:p>
            <a:pPr algn="ctr"/>
            <a:r>
              <a:rPr lang="en-US" dirty="0">
                <a:latin typeface="+mn-lt"/>
              </a:rPr>
              <a:t>Retroflex /r/</a:t>
            </a:r>
          </a:p>
        </p:txBody>
      </p:sp>
      <p:pic>
        <p:nvPicPr>
          <p:cNvPr id="6" name="Content Placeholder 5">
            <a:extLst>
              <a:ext uri="{FF2B5EF4-FFF2-40B4-BE49-F238E27FC236}">
                <a16:creationId xmlns:a16="http://schemas.microsoft.com/office/drawing/2014/main" id="{830DC1EB-876D-6046-BC26-BA46560E4E66}"/>
              </a:ext>
            </a:extLst>
          </p:cNvPr>
          <p:cNvPicPr>
            <a:picLocks noGrp="1" noChangeAspect="1"/>
          </p:cNvPicPr>
          <p:nvPr>
            <p:ph sz="half" idx="1"/>
          </p:nvPr>
        </p:nvPicPr>
        <p:blipFill>
          <a:blip r:embed="rId2"/>
          <a:stretch>
            <a:fillRect/>
          </a:stretch>
        </p:blipFill>
        <p:spPr>
          <a:xfrm>
            <a:off x="1600200" y="1981200"/>
            <a:ext cx="4114800" cy="4191000"/>
          </a:xfrm>
        </p:spPr>
      </p:pic>
      <p:sp>
        <p:nvSpPr>
          <p:cNvPr id="4" name="TextBox 3">
            <a:extLst>
              <a:ext uri="{FF2B5EF4-FFF2-40B4-BE49-F238E27FC236}">
                <a16:creationId xmlns:a16="http://schemas.microsoft.com/office/drawing/2014/main" id="{F3053AA7-B844-EA4C-AB3C-BF0E100A39B2}"/>
              </a:ext>
            </a:extLst>
          </p:cNvPr>
          <p:cNvSpPr txBox="1"/>
          <p:nvPr/>
        </p:nvSpPr>
        <p:spPr>
          <a:xfrm>
            <a:off x="1828800" y="5334001"/>
            <a:ext cx="3657600" cy="584775"/>
          </a:xfrm>
          <a:prstGeom prst="rect">
            <a:avLst/>
          </a:prstGeom>
          <a:noFill/>
        </p:spPr>
        <p:txBody>
          <a:bodyPr wrap="square" rtlCol="0">
            <a:spAutoFit/>
          </a:bodyPr>
          <a:lstStyle/>
          <a:p>
            <a:r>
              <a:rPr lang="en-US" sz="3200" dirty="0"/>
              <a:t>Retroflex /r/</a:t>
            </a:r>
          </a:p>
        </p:txBody>
      </p:sp>
      <p:sp>
        <p:nvSpPr>
          <p:cNvPr id="7" name="Content Placeholder 6">
            <a:extLst>
              <a:ext uri="{FF2B5EF4-FFF2-40B4-BE49-F238E27FC236}">
                <a16:creationId xmlns:a16="http://schemas.microsoft.com/office/drawing/2014/main" id="{69FCF863-C3E8-A746-8EC0-48B5D409DDB3}"/>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523219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a:extLst>
              <a:ext uri="{FF2B5EF4-FFF2-40B4-BE49-F238E27FC236}">
                <a16:creationId xmlns:a16="http://schemas.microsoft.com/office/drawing/2014/main" id="{E11ABFF0-6FB4-CF44-8574-662CEAAF231E}"/>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rPr>
              <a:t>Discrimination of /r/</a:t>
            </a:r>
          </a:p>
        </p:txBody>
      </p:sp>
      <p:sp>
        <p:nvSpPr>
          <p:cNvPr id="65538" name="Rectangle 4">
            <a:extLst>
              <a:ext uri="{FF2B5EF4-FFF2-40B4-BE49-F238E27FC236}">
                <a16:creationId xmlns:a16="http://schemas.microsoft.com/office/drawing/2014/main" id="{4F580A54-A4FE-5640-880A-997BC1672B4D}"/>
              </a:ext>
            </a:extLst>
          </p:cNvPr>
          <p:cNvSpPr>
            <a:spLocks noGrp="1" noChangeArrowheads="1"/>
          </p:cNvSpPr>
          <p:nvPr>
            <p:ph type="body" idx="1"/>
          </p:nvPr>
        </p:nvSpPr>
        <p:spPr>
          <a:xfrm>
            <a:off x="1981200" y="1600200"/>
            <a:ext cx="8229600" cy="4419600"/>
          </a:xfrm>
        </p:spPr>
        <p:txBody>
          <a:bodyPr>
            <a:noAutofit/>
          </a:bodyPr>
          <a:lstStyle/>
          <a:p>
            <a:pPr eaLnBrk="1" hangingPunct="1">
              <a:lnSpc>
                <a:spcPct val="90000"/>
              </a:lnSpc>
            </a:pPr>
            <a:r>
              <a:rPr lang="en-US" altLang="en-US" sz="3200" dirty="0">
                <a:solidFill>
                  <a:schemeClr val="accent1">
                    <a:lumMod val="75000"/>
                  </a:schemeClr>
                </a:solidFill>
              </a:rPr>
              <a:t>If there is no external perception problem, begin sound elicitation.</a:t>
            </a:r>
          </a:p>
          <a:p>
            <a:pPr eaLnBrk="1" hangingPunct="1">
              <a:lnSpc>
                <a:spcPct val="90000"/>
              </a:lnSpc>
            </a:pPr>
            <a:r>
              <a:rPr lang="en-US" altLang="en-US" sz="3200" dirty="0">
                <a:solidFill>
                  <a:schemeClr val="accent1">
                    <a:lumMod val="75000"/>
                  </a:schemeClr>
                </a:solidFill>
              </a:rPr>
              <a:t>If there is a perception problem, use discrimination training prior to sound elicitation.</a:t>
            </a:r>
          </a:p>
          <a:p>
            <a:pPr lvl="1" eaLnBrk="1" hangingPunct="1">
              <a:lnSpc>
                <a:spcPct val="90000"/>
              </a:lnSpc>
            </a:pPr>
            <a:r>
              <a:rPr lang="en-US" altLang="en-US" sz="3200" dirty="0">
                <a:solidFill>
                  <a:schemeClr val="accent1">
                    <a:lumMod val="75000"/>
                  </a:schemeClr>
                </a:solidFill>
              </a:rPr>
              <a:t>Use pictures to contrast target /r/ with the /r/ substitution.</a:t>
            </a:r>
          </a:p>
          <a:p>
            <a:pPr lvl="1" eaLnBrk="1" hangingPunct="1">
              <a:lnSpc>
                <a:spcPct val="90000"/>
              </a:lnSpc>
            </a:pPr>
            <a:r>
              <a:rPr lang="en-US" altLang="en-US" sz="3200" dirty="0">
                <a:solidFill>
                  <a:schemeClr val="accent1">
                    <a:lumMod val="75000"/>
                  </a:schemeClr>
                </a:solidFill>
              </a:rPr>
              <a:t>Don’t introduce production until the child can reliably discriminate correct versus incorrect. </a:t>
            </a:r>
          </a:p>
        </p:txBody>
      </p:sp>
    </p:spTree>
    <p:extLst>
      <p:ext uri="{BB962C8B-B14F-4D97-AF65-F5344CB8AC3E}">
        <p14:creationId xmlns:p14="http://schemas.microsoft.com/office/powerpoint/2010/main" val="758812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AA40A69B-B374-7A42-A0A5-57094B3E1A07}"/>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/r/ Elicitation</a:t>
            </a:r>
          </a:p>
        </p:txBody>
      </p:sp>
      <p:sp>
        <p:nvSpPr>
          <p:cNvPr id="67586" name="Rectangle 3">
            <a:extLst>
              <a:ext uri="{FF2B5EF4-FFF2-40B4-BE49-F238E27FC236}">
                <a16:creationId xmlns:a16="http://schemas.microsoft.com/office/drawing/2014/main" id="{C2EDE033-F225-2E4A-9CF7-FCD9088865CD}"/>
              </a:ext>
            </a:extLst>
          </p:cNvPr>
          <p:cNvSpPr>
            <a:spLocks noGrp="1" noChangeArrowheads="1"/>
          </p:cNvSpPr>
          <p:nvPr>
            <p:ph type="body" idx="1"/>
          </p:nvPr>
        </p:nvSpPr>
        <p:spPr/>
        <p:txBody>
          <a:bodyPr>
            <a:noAutofit/>
          </a:bodyPr>
          <a:lstStyle/>
          <a:p>
            <a:pPr eaLnBrk="1" hangingPunct="1"/>
            <a:r>
              <a:rPr lang="en-US" altLang="en-US" sz="3200" dirty="0">
                <a:solidFill>
                  <a:schemeClr val="accent1">
                    <a:lumMod val="75000"/>
                  </a:schemeClr>
                </a:solidFill>
              </a:rPr>
              <a:t>SLPs use different methods and procedures to elicit correct motoric production of target sounds. </a:t>
            </a:r>
          </a:p>
          <a:p>
            <a:pPr eaLnBrk="1" hangingPunct="1"/>
            <a:r>
              <a:rPr lang="en-US" altLang="en-US" sz="3200" dirty="0">
                <a:solidFill>
                  <a:schemeClr val="accent1">
                    <a:lumMod val="75000"/>
                  </a:schemeClr>
                </a:solidFill>
              </a:rPr>
              <a:t>These methods include:</a:t>
            </a:r>
          </a:p>
          <a:p>
            <a:pPr lvl="1" eaLnBrk="1" hangingPunct="1"/>
            <a:r>
              <a:rPr lang="en-US" altLang="en-US" sz="3200" dirty="0">
                <a:solidFill>
                  <a:schemeClr val="accent1">
                    <a:lumMod val="75000"/>
                  </a:schemeClr>
                </a:solidFill>
              </a:rPr>
              <a:t>Imagery.</a:t>
            </a:r>
          </a:p>
          <a:p>
            <a:pPr lvl="1" eaLnBrk="1" hangingPunct="1"/>
            <a:r>
              <a:rPr lang="en-US" altLang="en-US" sz="3200" dirty="0">
                <a:solidFill>
                  <a:schemeClr val="accent1">
                    <a:lumMod val="75000"/>
                  </a:schemeClr>
                </a:solidFill>
              </a:rPr>
              <a:t>Imitation.</a:t>
            </a:r>
          </a:p>
          <a:p>
            <a:pPr lvl="1" eaLnBrk="1" hangingPunct="1"/>
            <a:r>
              <a:rPr lang="en-US" altLang="en-US" sz="3200" dirty="0">
                <a:solidFill>
                  <a:schemeClr val="accent1">
                    <a:lumMod val="75000"/>
                  </a:schemeClr>
                </a:solidFill>
              </a:rPr>
              <a:t>Contextual facilitation.</a:t>
            </a:r>
          </a:p>
          <a:p>
            <a:pPr lvl="1" eaLnBrk="1" hangingPunct="1"/>
            <a:r>
              <a:rPr lang="en-US" altLang="en-US" sz="3200" dirty="0">
                <a:solidFill>
                  <a:schemeClr val="accent1">
                    <a:lumMod val="75000"/>
                  </a:schemeClr>
                </a:solidFill>
              </a:rPr>
              <a:t>Phonetic placement.  </a:t>
            </a:r>
          </a:p>
          <a:p>
            <a:pPr lvl="1" eaLnBrk="1" hangingPunct="1"/>
            <a:r>
              <a:rPr lang="en-US" altLang="en-US" sz="3200" dirty="0">
                <a:solidFill>
                  <a:schemeClr val="accent1">
                    <a:lumMod val="75000"/>
                  </a:schemeClr>
                </a:solidFill>
              </a:rPr>
              <a:t>Successive approximation.</a:t>
            </a:r>
          </a:p>
        </p:txBody>
      </p:sp>
    </p:spTree>
    <p:extLst>
      <p:ext uri="{BB962C8B-B14F-4D97-AF65-F5344CB8AC3E}">
        <p14:creationId xmlns:p14="http://schemas.microsoft.com/office/powerpoint/2010/main" val="1120440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96ED1A4D-5A41-1345-B8E8-61C784085EDB}"/>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/r/ Elicitation-Imagery</a:t>
            </a:r>
          </a:p>
        </p:txBody>
      </p:sp>
      <p:sp>
        <p:nvSpPr>
          <p:cNvPr id="69634" name="Rectangle 3">
            <a:extLst>
              <a:ext uri="{FF2B5EF4-FFF2-40B4-BE49-F238E27FC236}">
                <a16:creationId xmlns:a16="http://schemas.microsoft.com/office/drawing/2014/main" id="{0A08FC26-488C-1C4A-8442-0BC3161E5988}"/>
              </a:ext>
            </a:extLst>
          </p:cNvPr>
          <p:cNvSpPr>
            <a:spLocks noGrp="1" noChangeArrowheads="1"/>
          </p:cNvSpPr>
          <p:nvPr>
            <p:ph type="body" idx="1"/>
          </p:nvPr>
        </p:nvSpPr>
        <p:spPr/>
        <p:txBody>
          <a:bodyPr>
            <a:normAutofit/>
          </a:bodyPr>
          <a:lstStyle/>
          <a:p>
            <a:pPr eaLnBrk="1" hangingPunct="1">
              <a:lnSpc>
                <a:spcPct val="90000"/>
              </a:lnSpc>
            </a:pPr>
            <a:r>
              <a:rPr lang="en-US" altLang="en-US" sz="3200" dirty="0">
                <a:solidFill>
                  <a:schemeClr val="accent1">
                    <a:lumMod val="75000"/>
                  </a:schemeClr>
                </a:solidFill>
              </a:rPr>
              <a:t>With many children, it is useful to create an image of /r/.</a:t>
            </a:r>
          </a:p>
          <a:p>
            <a:pPr eaLnBrk="1" hangingPunct="1">
              <a:lnSpc>
                <a:spcPct val="90000"/>
              </a:lnSpc>
            </a:pPr>
            <a:r>
              <a:rPr lang="en-US" altLang="en-US" sz="3200" dirty="0">
                <a:solidFill>
                  <a:schemeClr val="accent1">
                    <a:lumMod val="75000"/>
                  </a:schemeClr>
                </a:solidFill>
              </a:rPr>
              <a:t>It can be referred to as the “pirate sound” </a:t>
            </a:r>
            <a:r>
              <a:rPr lang="en-US" altLang="en-US" sz="3200" dirty="0" err="1">
                <a:solidFill>
                  <a:schemeClr val="accent1">
                    <a:lumMod val="75000"/>
                  </a:schemeClr>
                </a:solidFill>
              </a:rPr>
              <a:t>eeeeeerrrr</a:t>
            </a:r>
            <a:r>
              <a:rPr lang="en-US" altLang="en-US" sz="3200" dirty="0">
                <a:solidFill>
                  <a:schemeClr val="accent1">
                    <a:lumMod val="75000"/>
                  </a:schemeClr>
                </a:solidFill>
              </a:rPr>
              <a:t>, or the “mad tiger sound”, or the “big dog sound.”</a:t>
            </a:r>
          </a:p>
          <a:p>
            <a:pPr eaLnBrk="1" hangingPunct="1">
              <a:lnSpc>
                <a:spcPct val="90000"/>
              </a:lnSpc>
            </a:pPr>
            <a:r>
              <a:rPr lang="en-US" altLang="en-US" sz="3200" dirty="0">
                <a:solidFill>
                  <a:schemeClr val="accent1">
                    <a:lumMod val="75000"/>
                  </a:schemeClr>
                </a:solidFill>
              </a:rPr>
              <a:t>Imagery helps the child develop a mental anchor of the intended target sound.</a:t>
            </a:r>
          </a:p>
        </p:txBody>
      </p:sp>
    </p:spTree>
    <p:extLst>
      <p:ext uri="{BB962C8B-B14F-4D97-AF65-F5344CB8AC3E}">
        <p14:creationId xmlns:p14="http://schemas.microsoft.com/office/powerpoint/2010/main" val="20999419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8636CB2C-9B18-D64F-97AC-3BC4640A87DD}"/>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/r/ Elicitation Imagery</a:t>
            </a:r>
          </a:p>
        </p:txBody>
      </p:sp>
      <p:sp>
        <p:nvSpPr>
          <p:cNvPr id="71682" name="Rectangle 3">
            <a:extLst>
              <a:ext uri="{FF2B5EF4-FFF2-40B4-BE49-F238E27FC236}">
                <a16:creationId xmlns:a16="http://schemas.microsoft.com/office/drawing/2014/main" id="{1FF505C7-5FC9-3044-BB2B-E70BA2DABBEC}"/>
              </a:ext>
            </a:extLst>
          </p:cNvPr>
          <p:cNvSpPr>
            <a:spLocks noGrp="1" noChangeArrowheads="1"/>
          </p:cNvSpPr>
          <p:nvPr>
            <p:ph type="body" idx="1"/>
          </p:nvPr>
        </p:nvSpPr>
        <p:spPr/>
        <p:txBody>
          <a:bodyPr>
            <a:normAutofit/>
          </a:bodyPr>
          <a:lstStyle/>
          <a:p>
            <a:pPr eaLnBrk="1" hangingPunct="1"/>
            <a:r>
              <a:rPr lang="en-US" altLang="en-US" sz="3200" dirty="0">
                <a:solidFill>
                  <a:schemeClr val="accent1">
                    <a:lumMod val="75000"/>
                  </a:schemeClr>
                </a:solidFill>
              </a:rPr>
              <a:t>In some cases, it is useful to introduce the image as making animal sounds with no initial reference to target /r/.</a:t>
            </a:r>
          </a:p>
          <a:p>
            <a:pPr eaLnBrk="1" hangingPunct="1"/>
            <a:r>
              <a:rPr lang="en-US" altLang="en-US" sz="3200" dirty="0">
                <a:solidFill>
                  <a:schemeClr val="accent1">
                    <a:lumMod val="75000"/>
                  </a:schemeClr>
                </a:solidFill>
              </a:rPr>
              <a:t>“We are going to make some sounds that animals make.  Listen to me and make it like I do.  I am making the mad tiger sound and it goes </a:t>
            </a:r>
            <a:r>
              <a:rPr lang="en-US" altLang="en-US" sz="3200" dirty="0" err="1">
                <a:solidFill>
                  <a:schemeClr val="accent1">
                    <a:lumMod val="75000"/>
                  </a:schemeClr>
                </a:solidFill>
              </a:rPr>
              <a:t>eeeeeerrrr</a:t>
            </a:r>
            <a:r>
              <a:rPr lang="en-US" altLang="en-US" sz="3200" dirty="0">
                <a:solidFill>
                  <a:schemeClr val="accent1">
                    <a:lumMod val="75000"/>
                  </a:schemeClr>
                </a:solidFill>
              </a:rPr>
              <a:t>.”</a:t>
            </a:r>
          </a:p>
        </p:txBody>
      </p:sp>
    </p:spTree>
    <p:extLst>
      <p:ext uri="{BB962C8B-B14F-4D97-AF65-F5344CB8AC3E}">
        <p14:creationId xmlns:p14="http://schemas.microsoft.com/office/powerpoint/2010/main" val="3862737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D073F5B0-B388-FD41-AB2F-2CC3C1B90EBE}"/>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/r/ Elicitation Imagery</a:t>
            </a:r>
          </a:p>
        </p:txBody>
      </p:sp>
      <p:sp>
        <p:nvSpPr>
          <p:cNvPr id="73730" name="Rectangle 3">
            <a:extLst>
              <a:ext uri="{FF2B5EF4-FFF2-40B4-BE49-F238E27FC236}">
                <a16:creationId xmlns:a16="http://schemas.microsoft.com/office/drawing/2014/main" id="{6AB8FB47-6602-EC41-8BDE-BBA5F83F4720}"/>
              </a:ext>
            </a:extLst>
          </p:cNvPr>
          <p:cNvSpPr>
            <a:spLocks noGrp="1" noChangeArrowheads="1"/>
          </p:cNvSpPr>
          <p:nvPr>
            <p:ph type="body" idx="1"/>
          </p:nvPr>
        </p:nvSpPr>
        <p:spPr/>
        <p:txBody>
          <a:bodyPr/>
          <a:lstStyle/>
          <a:p>
            <a:pPr eaLnBrk="1" hangingPunct="1"/>
            <a:r>
              <a:rPr lang="en-US" altLang="en-US" sz="3200" dirty="0">
                <a:solidFill>
                  <a:schemeClr val="accent1">
                    <a:lumMod val="75000"/>
                  </a:schemeClr>
                </a:solidFill>
              </a:rPr>
              <a:t>Some SLPs use the image of the sound and also pair with a manual signal.  Some hand gesture is paired with the sound.</a:t>
            </a:r>
          </a:p>
          <a:p>
            <a:pPr eaLnBrk="1" hangingPunct="1"/>
            <a:r>
              <a:rPr lang="en-US" altLang="en-US" sz="3200" dirty="0">
                <a:solidFill>
                  <a:schemeClr val="accent1">
                    <a:lumMod val="75000"/>
                  </a:schemeClr>
                </a:solidFill>
              </a:rPr>
              <a:t>The mad tiger sound could be paired with a raised hand gesture that suggests a clawing motion as the sound is being produced. </a:t>
            </a:r>
          </a:p>
          <a:p>
            <a:pPr eaLnBrk="1" hangingPunct="1"/>
            <a:endParaRPr lang="en-US" altLang="en-US" dirty="0"/>
          </a:p>
        </p:txBody>
      </p:sp>
    </p:spTree>
    <p:extLst>
      <p:ext uri="{BB962C8B-B14F-4D97-AF65-F5344CB8AC3E}">
        <p14:creationId xmlns:p14="http://schemas.microsoft.com/office/powerpoint/2010/main" val="3284776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0015470F-B8E6-9D4C-8333-31BEF526009F}"/>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/r/ Elicitation-Imitation</a:t>
            </a:r>
          </a:p>
        </p:txBody>
      </p:sp>
      <p:sp>
        <p:nvSpPr>
          <p:cNvPr id="75778" name="Rectangle 3">
            <a:extLst>
              <a:ext uri="{FF2B5EF4-FFF2-40B4-BE49-F238E27FC236}">
                <a16:creationId xmlns:a16="http://schemas.microsoft.com/office/drawing/2014/main" id="{D83717C6-E3CE-2A47-80ED-C20171248868}"/>
              </a:ext>
            </a:extLst>
          </p:cNvPr>
          <p:cNvSpPr>
            <a:spLocks noGrp="1" noChangeArrowheads="1"/>
          </p:cNvSpPr>
          <p:nvPr>
            <p:ph type="body" idx="1"/>
          </p:nvPr>
        </p:nvSpPr>
        <p:spPr/>
        <p:txBody>
          <a:bodyPr>
            <a:normAutofit/>
          </a:bodyPr>
          <a:lstStyle/>
          <a:p>
            <a:pPr eaLnBrk="1" hangingPunct="1"/>
            <a:r>
              <a:rPr lang="en-US" altLang="en-US" sz="3200" dirty="0">
                <a:solidFill>
                  <a:schemeClr val="accent1">
                    <a:lumMod val="75000"/>
                  </a:schemeClr>
                </a:solidFill>
              </a:rPr>
              <a:t>Imitation is generally used as an initial step in eliciting /r/ in isolation.</a:t>
            </a:r>
          </a:p>
          <a:p>
            <a:pPr eaLnBrk="1" hangingPunct="1"/>
            <a:r>
              <a:rPr lang="en-US" altLang="en-US" sz="3200" dirty="0">
                <a:solidFill>
                  <a:schemeClr val="accent1">
                    <a:lumMod val="75000"/>
                  </a:schemeClr>
                </a:solidFill>
              </a:rPr>
              <a:t>“Watch my mouth and listen very carefully while I make our new sound or (use image that you paired with /r/).  Say </a:t>
            </a:r>
            <a:r>
              <a:rPr lang="en-US" altLang="en-US" sz="3200" dirty="0" err="1">
                <a:solidFill>
                  <a:schemeClr val="accent1">
                    <a:lumMod val="75000"/>
                  </a:schemeClr>
                </a:solidFill>
              </a:rPr>
              <a:t>eerr</a:t>
            </a:r>
            <a:r>
              <a:rPr lang="en-US" altLang="en-US" sz="3200" dirty="0">
                <a:solidFill>
                  <a:schemeClr val="accent1">
                    <a:lumMod val="75000"/>
                  </a:schemeClr>
                </a:solidFill>
              </a:rPr>
              <a:t> or </a:t>
            </a:r>
            <a:r>
              <a:rPr lang="en-US" altLang="en-US" sz="3200" dirty="0" err="1">
                <a:solidFill>
                  <a:schemeClr val="accent1">
                    <a:lumMod val="75000"/>
                  </a:schemeClr>
                </a:solidFill>
              </a:rPr>
              <a:t>rraa</a:t>
            </a:r>
            <a:r>
              <a:rPr lang="en-US" altLang="en-US" sz="3200" dirty="0">
                <a:solidFill>
                  <a:schemeClr val="accent1">
                    <a:lumMod val="75000"/>
                  </a:schemeClr>
                </a:solidFill>
              </a:rPr>
              <a:t>.”</a:t>
            </a:r>
          </a:p>
          <a:p>
            <a:pPr eaLnBrk="1" hangingPunct="1"/>
            <a:r>
              <a:rPr lang="en-US" altLang="en-US" sz="3200" dirty="0">
                <a:solidFill>
                  <a:schemeClr val="accent1">
                    <a:lumMod val="75000"/>
                  </a:schemeClr>
                </a:solidFill>
              </a:rPr>
              <a:t>A correct response is followed by appropriate feedback (Good) and additional practice trials. </a:t>
            </a:r>
          </a:p>
        </p:txBody>
      </p:sp>
    </p:spTree>
    <p:extLst>
      <p:ext uri="{BB962C8B-B14F-4D97-AF65-F5344CB8AC3E}">
        <p14:creationId xmlns:p14="http://schemas.microsoft.com/office/powerpoint/2010/main" val="1121496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16E0BC04-53C9-CA48-9A80-4E07C0C34BE0}"/>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rPr>
              <a:t>/r/ Elicitation-Imitation</a:t>
            </a:r>
          </a:p>
        </p:txBody>
      </p:sp>
      <p:sp>
        <p:nvSpPr>
          <p:cNvPr id="77826" name="Rectangle 3">
            <a:extLst>
              <a:ext uri="{FF2B5EF4-FFF2-40B4-BE49-F238E27FC236}">
                <a16:creationId xmlns:a16="http://schemas.microsoft.com/office/drawing/2014/main" id="{9458473C-F211-2E44-8E82-9B7417B806B4}"/>
              </a:ext>
            </a:extLst>
          </p:cNvPr>
          <p:cNvSpPr>
            <a:spLocks noGrp="1" noChangeArrowheads="1"/>
          </p:cNvSpPr>
          <p:nvPr>
            <p:ph type="body" idx="1"/>
          </p:nvPr>
        </p:nvSpPr>
        <p:spPr/>
        <p:txBody>
          <a:bodyPr>
            <a:normAutofit/>
          </a:bodyPr>
          <a:lstStyle/>
          <a:p>
            <a:pPr eaLnBrk="1" hangingPunct="1"/>
            <a:r>
              <a:rPr lang="en-US" altLang="en-US" sz="3200" dirty="0">
                <a:solidFill>
                  <a:schemeClr val="accent1">
                    <a:lumMod val="75000"/>
                  </a:schemeClr>
                </a:solidFill>
              </a:rPr>
              <a:t>Additional practice trials at isolation should be conducted until the SLP feels that the child has achieved imitative control.</a:t>
            </a:r>
          </a:p>
          <a:p>
            <a:pPr eaLnBrk="1" hangingPunct="1"/>
            <a:r>
              <a:rPr lang="en-US" altLang="en-US" sz="3200" dirty="0">
                <a:solidFill>
                  <a:schemeClr val="accent1">
                    <a:lumMod val="75000"/>
                  </a:schemeClr>
                </a:solidFill>
              </a:rPr>
              <a:t>This step should be followed by imitative trials in CV contexts.  It is recommended that a </a:t>
            </a:r>
            <a:r>
              <a:rPr lang="en-US" altLang="en-US" sz="3200" u="sng" dirty="0">
                <a:solidFill>
                  <a:schemeClr val="accent1">
                    <a:lumMod val="75000"/>
                  </a:schemeClr>
                </a:solidFill>
              </a:rPr>
              <a:t>front vowel</a:t>
            </a:r>
            <a:r>
              <a:rPr lang="en-US" altLang="en-US" sz="3200" dirty="0">
                <a:solidFill>
                  <a:schemeClr val="accent1">
                    <a:lumMod val="75000"/>
                  </a:schemeClr>
                </a:solidFill>
              </a:rPr>
              <a:t> be used in the CV context.</a:t>
            </a:r>
          </a:p>
          <a:p>
            <a:pPr eaLnBrk="1" hangingPunct="1"/>
            <a:r>
              <a:rPr lang="en-US" altLang="en-US" sz="3200" dirty="0">
                <a:solidFill>
                  <a:schemeClr val="accent1">
                    <a:lumMod val="75000"/>
                  </a:schemeClr>
                </a:solidFill>
              </a:rPr>
              <a:t>Correct productions receive positive feedback.   </a:t>
            </a:r>
          </a:p>
        </p:txBody>
      </p:sp>
    </p:spTree>
    <p:extLst>
      <p:ext uri="{BB962C8B-B14F-4D97-AF65-F5344CB8AC3E}">
        <p14:creationId xmlns:p14="http://schemas.microsoft.com/office/powerpoint/2010/main" val="41975705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5CCBEE28-60A8-5D43-AAC1-5BCC82592530}"/>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rPr>
              <a:t>/r/ Elicitation-Imitation</a:t>
            </a:r>
          </a:p>
        </p:txBody>
      </p:sp>
      <p:sp>
        <p:nvSpPr>
          <p:cNvPr id="79874" name="Rectangle 3">
            <a:extLst>
              <a:ext uri="{FF2B5EF4-FFF2-40B4-BE49-F238E27FC236}">
                <a16:creationId xmlns:a16="http://schemas.microsoft.com/office/drawing/2014/main" id="{B9C46A2F-740D-7D47-83F1-9B3EC7D7B5AF}"/>
              </a:ext>
            </a:extLst>
          </p:cNvPr>
          <p:cNvSpPr>
            <a:spLocks noGrp="1" noChangeArrowheads="1"/>
          </p:cNvSpPr>
          <p:nvPr>
            <p:ph type="body" idx="1"/>
          </p:nvPr>
        </p:nvSpPr>
        <p:spPr/>
        <p:txBody>
          <a:bodyPr>
            <a:normAutofit/>
          </a:bodyPr>
          <a:lstStyle/>
          <a:p>
            <a:pPr eaLnBrk="1" hangingPunct="1">
              <a:lnSpc>
                <a:spcPct val="90000"/>
              </a:lnSpc>
            </a:pPr>
            <a:r>
              <a:rPr lang="en-US" altLang="en-US" sz="3200" dirty="0">
                <a:solidFill>
                  <a:schemeClr val="accent1">
                    <a:lumMod val="75000"/>
                  </a:schemeClr>
                </a:solidFill>
              </a:rPr>
              <a:t>A variation of imitation is to provide the stimulation via amplification.</a:t>
            </a:r>
          </a:p>
          <a:p>
            <a:pPr eaLnBrk="1" hangingPunct="1">
              <a:lnSpc>
                <a:spcPct val="90000"/>
              </a:lnSpc>
            </a:pPr>
            <a:r>
              <a:rPr lang="en-US" altLang="en-US" sz="3200" dirty="0">
                <a:solidFill>
                  <a:schemeClr val="accent1">
                    <a:lumMod val="75000"/>
                  </a:schemeClr>
                </a:solidFill>
              </a:rPr>
              <a:t>For example, an auditory training unit may be used for amplification thus reducing extraneous noise. </a:t>
            </a:r>
          </a:p>
          <a:p>
            <a:pPr eaLnBrk="1" hangingPunct="1">
              <a:lnSpc>
                <a:spcPct val="90000"/>
              </a:lnSpc>
            </a:pPr>
            <a:r>
              <a:rPr lang="en-US" altLang="en-US" sz="3200" dirty="0">
                <a:solidFill>
                  <a:schemeClr val="accent1">
                    <a:lumMod val="75000"/>
                  </a:schemeClr>
                </a:solidFill>
              </a:rPr>
              <a:t>Imitative responses can also be recorded and played back for comparison purposes.</a:t>
            </a:r>
          </a:p>
        </p:txBody>
      </p:sp>
    </p:spTree>
    <p:extLst>
      <p:ext uri="{BB962C8B-B14F-4D97-AF65-F5344CB8AC3E}">
        <p14:creationId xmlns:p14="http://schemas.microsoft.com/office/powerpoint/2010/main" val="198912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C802-E7CC-0F44-8848-4C13E0837A77}"/>
              </a:ext>
            </a:extLst>
          </p:cNvPr>
          <p:cNvSpPr>
            <a:spLocks noGrp="1"/>
          </p:cNvSpPr>
          <p:nvPr>
            <p:ph type="title"/>
          </p:nvPr>
        </p:nvSpPr>
        <p:spPr/>
        <p:txBody>
          <a:bodyPr/>
          <a:lstStyle/>
          <a:p>
            <a:pPr algn="ctr"/>
            <a:r>
              <a:rPr lang="en-US" dirty="0">
                <a:solidFill>
                  <a:schemeClr val="accent1">
                    <a:lumMod val="75000"/>
                  </a:schemeClr>
                </a:solidFill>
                <a:latin typeface="+mn-lt"/>
              </a:rPr>
              <a:t>Background Information</a:t>
            </a:r>
          </a:p>
        </p:txBody>
      </p:sp>
      <p:sp>
        <p:nvSpPr>
          <p:cNvPr id="3" name="Content Placeholder 2">
            <a:extLst>
              <a:ext uri="{FF2B5EF4-FFF2-40B4-BE49-F238E27FC236}">
                <a16:creationId xmlns:a16="http://schemas.microsoft.com/office/drawing/2014/main" id="{4E96A473-FDD8-874A-B779-08C18A9C6225}"/>
              </a:ext>
            </a:extLst>
          </p:cNvPr>
          <p:cNvSpPr>
            <a:spLocks noGrp="1"/>
          </p:cNvSpPr>
          <p:nvPr>
            <p:ph idx="1"/>
          </p:nvPr>
        </p:nvSpPr>
        <p:spPr/>
        <p:txBody>
          <a:bodyPr>
            <a:normAutofit/>
          </a:bodyPr>
          <a:lstStyle/>
          <a:p>
            <a:r>
              <a:rPr lang="en-US" altLang="en-US" sz="3600" dirty="0">
                <a:solidFill>
                  <a:schemeClr val="accent1">
                    <a:lumMod val="75000"/>
                  </a:schemeClr>
                </a:solidFill>
              </a:rPr>
              <a:t> The consonant /r/ is a liquid with /l/.</a:t>
            </a:r>
          </a:p>
          <a:p>
            <a:r>
              <a:rPr lang="en-US" altLang="en-US" sz="3600" dirty="0">
                <a:solidFill>
                  <a:schemeClr val="accent1">
                    <a:lumMod val="75000"/>
                  </a:schemeClr>
                </a:solidFill>
              </a:rPr>
              <a:t>Liquids have distinct placements.</a:t>
            </a:r>
          </a:p>
          <a:p>
            <a:r>
              <a:rPr lang="en-US" altLang="en-US" sz="3600" dirty="0">
                <a:solidFill>
                  <a:schemeClr val="accent1">
                    <a:lumMod val="75000"/>
                  </a:schemeClr>
                </a:solidFill>
              </a:rPr>
              <a:t>/r/ is produced with either tongue retroflexion or tongue bunching.</a:t>
            </a:r>
          </a:p>
          <a:p>
            <a:r>
              <a:rPr lang="en-US" altLang="en-US" sz="3600" dirty="0">
                <a:solidFill>
                  <a:schemeClr val="accent1">
                    <a:lumMod val="75000"/>
                  </a:schemeClr>
                </a:solidFill>
              </a:rPr>
              <a:t>Retroflexion is curling the tip of the tongue toward the palate just behind the alveolar ridge. </a:t>
            </a:r>
          </a:p>
          <a:p>
            <a:pPr marL="0" indent="0">
              <a:buNone/>
            </a:pPr>
            <a:endParaRPr lang="en-US" altLang="en-US" sz="3000" dirty="0"/>
          </a:p>
          <a:p>
            <a:endParaRPr lang="en-US" altLang="en-US" sz="3600" dirty="0"/>
          </a:p>
          <a:p>
            <a:pPr marL="0" indent="0">
              <a:buNone/>
            </a:pPr>
            <a:endParaRPr lang="en-US" altLang="en-US" sz="3600" dirty="0"/>
          </a:p>
          <a:p>
            <a:endParaRPr lang="en-US" altLang="en-US" sz="3600" dirty="0"/>
          </a:p>
          <a:p>
            <a:endParaRPr lang="en-US" altLang="en-US" sz="3600" dirty="0"/>
          </a:p>
          <a:p>
            <a:endParaRPr lang="en-US" dirty="0"/>
          </a:p>
        </p:txBody>
      </p:sp>
    </p:spTree>
    <p:extLst>
      <p:ext uri="{BB962C8B-B14F-4D97-AF65-F5344CB8AC3E}">
        <p14:creationId xmlns:p14="http://schemas.microsoft.com/office/powerpoint/2010/main" val="13892322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7A7E0AAC-8AE8-DE45-A9E4-D74D5590474F}"/>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rPr>
              <a:t>/r/ Elicitation-Imitation</a:t>
            </a:r>
          </a:p>
        </p:txBody>
      </p:sp>
      <p:sp>
        <p:nvSpPr>
          <p:cNvPr id="81922" name="Rectangle 3">
            <a:extLst>
              <a:ext uri="{FF2B5EF4-FFF2-40B4-BE49-F238E27FC236}">
                <a16:creationId xmlns:a16="http://schemas.microsoft.com/office/drawing/2014/main" id="{CB1C9091-F032-2C41-9133-F6D04E7D7CE0}"/>
              </a:ext>
            </a:extLst>
          </p:cNvPr>
          <p:cNvSpPr>
            <a:spLocks noGrp="1" noChangeArrowheads="1"/>
          </p:cNvSpPr>
          <p:nvPr>
            <p:ph type="body" idx="1"/>
          </p:nvPr>
        </p:nvSpPr>
        <p:spPr/>
        <p:txBody>
          <a:bodyPr>
            <a:normAutofit/>
          </a:bodyPr>
          <a:lstStyle/>
          <a:p>
            <a:pPr eaLnBrk="1" hangingPunct="1"/>
            <a:r>
              <a:rPr lang="en-US" altLang="en-US" sz="3200" dirty="0">
                <a:solidFill>
                  <a:schemeClr val="accent1">
                    <a:lumMod val="75000"/>
                  </a:schemeClr>
                </a:solidFill>
              </a:rPr>
              <a:t>After imitative control is achieved, practice shifts to the target in context.</a:t>
            </a:r>
          </a:p>
          <a:p>
            <a:pPr eaLnBrk="1" hangingPunct="1"/>
            <a:r>
              <a:rPr lang="en-US" altLang="en-US" sz="3200" dirty="0">
                <a:solidFill>
                  <a:schemeClr val="accent1">
                    <a:lumMod val="75000"/>
                  </a:schemeClr>
                </a:solidFill>
              </a:rPr>
              <a:t>The context (syllables, words) is determined by the SLP.</a:t>
            </a:r>
          </a:p>
          <a:p>
            <a:pPr eaLnBrk="1" hangingPunct="1"/>
            <a:r>
              <a:rPr lang="en-US" altLang="en-US" sz="3200" dirty="0">
                <a:solidFill>
                  <a:schemeClr val="accent1">
                    <a:lumMod val="75000"/>
                  </a:schemeClr>
                </a:solidFill>
              </a:rPr>
              <a:t>If the child has problems making the transition to context, introduce the stimulus shift.</a:t>
            </a:r>
          </a:p>
        </p:txBody>
      </p:sp>
    </p:spTree>
    <p:extLst>
      <p:ext uri="{BB962C8B-B14F-4D97-AF65-F5344CB8AC3E}">
        <p14:creationId xmlns:p14="http://schemas.microsoft.com/office/powerpoint/2010/main" val="2769574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B6E4D868-6645-144C-9380-2C21CE34C04D}"/>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/r/ Elicitation-Imitation</a:t>
            </a:r>
          </a:p>
        </p:txBody>
      </p:sp>
      <p:sp>
        <p:nvSpPr>
          <p:cNvPr id="83970" name="Rectangle 3">
            <a:extLst>
              <a:ext uri="{FF2B5EF4-FFF2-40B4-BE49-F238E27FC236}">
                <a16:creationId xmlns:a16="http://schemas.microsoft.com/office/drawing/2014/main" id="{DFD6572D-B590-5047-8619-7753113FE73E}"/>
              </a:ext>
            </a:extLst>
          </p:cNvPr>
          <p:cNvSpPr>
            <a:spLocks noGrp="1" noChangeArrowheads="1"/>
          </p:cNvSpPr>
          <p:nvPr>
            <p:ph type="body" idx="1"/>
          </p:nvPr>
        </p:nvSpPr>
        <p:spPr/>
        <p:txBody>
          <a:bodyPr>
            <a:noAutofit/>
          </a:bodyPr>
          <a:lstStyle/>
          <a:p>
            <a:pPr eaLnBrk="1" hangingPunct="1">
              <a:lnSpc>
                <a:spcPct val="90000"/>
              </a:lnSpc>
            </a:pPr>
            <a:r>
              <a:rPr lang="en-US" altLang="en-US" sz="3200" dirty="0">
                <a:solidFill>
                  <a:schemeClr val="accent1">
                    <a:lumMod val="75000"/>
                  </a:schemeClr>
                </a:solidFill>
              </a:rPr>
              <a:t>Stimulus shifting is used to strengthen an imitative response.</a:t>
            </a:r>
          </a:p>
          <a:p>
            <a:pPr eaLnBrk="1" hangingPunct="1">
              <a:lnSpc>
                <a:spcPct val="90000"/>
              </a:lnSpc>
            </a:pPr>
            <a:r>
              <a:rPr lang="en-US" altLang="en-US" sz="3200" dirty="0">
                <a:solidFill>
                  <a:schemeClr val="accent1">
                    <a:lumMod val="75000"/>
                  </a:schemeClr>
                </a:solidFill>
              </a:rPr>
              <a:t>Steps in stimulus shift:</a:t>
            </a:r>
          </a:p>
          <a:p>
            <a:pPr lvl="1" eaLnBrk="1" hangingPunct="1">
              <a:lnSpc>
                <a:spcPct val="90000"/>
              </a:lnSpc>
            </a:pPr>
            <a:r>
              <a:rPr lang="en-US" altLang="en-US" sz="2800" dirty="0">
                <a:solidFill>
                  <a:schemeClr val="accent1">
                    <a:lumMod val="75000"/>
                  </a:schemeClr>
                </a:solidFill>
              </a:rPr>
              <a:t>Present imitative trials until criterion is achieved.</a:t>
            </a:r>
          </a:p>
          <a:p>
            <a:pPr lvl="1" eaLnBrk="1" hangingPunct="1">
              <a:lnSpc>
                <a:spcPct val="90000"/>
              </a:lnSpc>
            </a:pPr>
            <a:r>
              <a:rPr lang="en-US" altLang="en-US" sz="2800" dirty="0">
                <a:solidFill>
                  <a:schemeClr val="accent1">
                    <a:lumMod val="75000"/>
                  </a:schemeClr>
                </a:solidFill>
              </a:rPr>
              <a:t>Present imitative trials and pair with a graphic or pictorial representation, practice to criterion.</a:t>
            </a:r>
          </a:p>
          <a:p>
            <a:pPr lvl="1" eaLnBrk="1" hangingPunct="1">
              <a:lnSpc>
                <a:spcPct val="90000"/>
              </a:lnSpc>
            </a:pPr>
            <a:r>
              <a:rPr lang="en-US" altLang="en-US" sz="2800" dirty="0">
                <a:solidFill>
                  <a:schemeClr val="accent1">
                    <a:lumMod val="75000"/>
                  </a:schemeClr>
                </a:solidFill>
              </a:rPr>
              <a:t>Present graphic representation of /r/ to elicit the target.</a:t>
            </a:r>
          </a:p>
        </p:txBody>
      </p:sp>
    </p:spTree>
    <p:extLst>
      <p:ext uri="{BB962C8B-B14F-4D97-AF65-F5344CB8AC3E}">
        <p14:creationId xmlns:p14="http://schemas.microsoft.com/office/powerpoint/2010/main" val="1102370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F7D8E1F5-7602-494F-B31D-519A28B22606}"/>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/r/ Elicitation-Context</a:t>
            </a:r>
          </a:p>
        </p:txBody>
      </p:sp>
      <p:sp>
        <p:nvSpPr>
          <p:cNvPr id="86018" name="Rectangle 3">
            <a:extLst>
              <a:ext uri="{FF2B5EF4-FFF2-40B4-BE49-F238E27FC236}">
                <a16:creationId xmlns:a16="http://schemas.microsoft.com/office/drawing/2014/main" id="{EACEB815-DBD8-A34D-ADFB-4214E1E4ADDB}"/>
              </a:ext>
            </a:extLst>
          </p:cNvPr>
          <p:cNvSpPr>
            <a:spLocks noGrp="1" noChangeArrowheads="1"/>
          </p:cNvSpPr>
          <p:nvPr>
            <p:ph type="body" idx="1"/>
          </p:nvPr>
        </p:nvSpPr>
        <p:spPr/>
        <p:txBody>
          <a:bodyPr>
            <a:normAutofit/>
          </a:bodyPr>
          <a:lstStyle/>
          <a:p>
            <a:pPr eaLnBrk="1" hangingPunct="1"/>
            <a:r>
              <a:rPr lang="en-US" altLang="en-US" sz="3200" dirty="0">
                <a:solidFill>
                  <a:schemeClr val="accent1">
                    <a:lumMod val="75000"/>
                  </a:schemeClr>
                </a:solidFill>
              </a:rPr>
              <a:t>Research indicates that perceptually correct /r/ targets may be obtained in initial position /r/ clusters.</a:t>
            </a:r>
          </a:p>
          <a:p>
            <a:pPr eaLnBrk="1" hangingPunct="1"/>
            <a:r>
              <a:rPr lang="en-US" altLang="en-US" sz="3200" dirty="0">
                <a:solidFill>
                  <a:schemeClr val="accent1">
                    <a:lumMod val="75000"/>
                  </a:schemeClr>
                </a:solidFill>
              </a:rPr>
              <a:t>The clusters /</a:t>
            </a:r>
            <a:r>
              <a:rPr lang="en-US" altLang="en-US" sz="3200" dirty="0" err="1">
                <a:solidFill>
                  <a:schemeClr val="accent1">
                    <a:lumMod val="75000"/>
                  </a:schemeClr>
                </a:solidFill>
              </a:rPr>
              <a:t>tr</a:t>
            </a:r>
            <a:r>
              <a:rPr lang="en-US" altLang="en-US" sz="3200" dirty="0">
                <a:solidFill>
                  <a:schemeClr val="accent1">
                    <a:lumMod val="75000"/>
                  </a:schemeClr>
                </a:solidFill>
              </a:rPr>
              <a:t>/, /</a:t>
            </a:r>
            <a:r>
              <a:rPr lang="en-US" altLang="en-US" sz="3200" dirty="0" err="1">
                <a:solidFill>
                  <a:schemeClr val="accent1">
                    <a:lumMod val="75000"/>
                  </a:schemeClr>
                </a:solidFill>
              </a:rPr>
              <a:t>dr</a:t>
            </a:r>
            <a:r>
              <a:rPr lang="en-US" altLang="en-US" sz="3200" dirty="0">
                <a:solidFill>
                  <a:schemeClr val="accent1">
                    <a:lumMod val="75000"/>
                  </a:schemeClr>
                </a:solidFill>
              </a:rPr>
              <a:t>/, and /gr/ have been identified as facilitative contexts for /r/.</a:t>
            </a:r>
          </a:p>
          <a:p>
            <a:pPr eaLnBrk="1" hangingPunct="1"/>
            <a:r>
              <a:rPr lang="en-US" altLang="en-US" sz="3200" dirty="0">
                <a:solidFill>
                  <a:schemeClr val="accent1">
                    <a:lumMod val="75000"/>
                  </a:schemeClr>
                </a:solidFill>
              </a:rPr>
              <a:t>It is also recommended that a front vowel be used to elicit /r/ in the prevocalic position (reed, reek, reach, </a:t>
            </a:r>
            <a:r>
              <a:rPr lang="en-US" altLang="en-US" sz="3200" dirty="0" err="1">
                <a:solidFill>
                  <a:schemeClr val="accent1">
                    <a:lumMod val="75000"/>
                  </a:schemeClr>
                </a:solidFill>
              </a:rPr>
              <a:t>etc</a:t>
            </a:r>
            <a:r>
              <a:rPr lang="en-US" altLang="en-US" sz="3200" dirty="0">
                <a:solidFill>
                  <a:schemeClr val="accent1">
                    <a:lumMod val="75000"/>
                  </a:schemeClr>
                </a:solidFill>
              </a:rPr>
              <a:t>).</a:t>
            </a:r>
          </a:p>
        </p:txBody>
      </p:sp>
    </p:spTree>
    <p:extLst>
      <p:ext uri="{BB962C8B-B14F-4D97-AF65-F5344CB8AC3E}">
        <p14:creationId xmlns:p14="http://schemas.microsoft.com/office/powerpoint/2010/main" val="4828052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0CE644B2-8FCA-0644-9F06-4FE220FAB191}"/>
              </a:ext>
            </a:extLst>
          </p:cNvPr>
          <p:cNvSpPr>
            <a:spLocks noGrp="1" noChangeArrowheads="1"/>
          </p:cNvSpPr>
          <p:nvPr>
            <p:ph type="title"/>
          </p:nvPr>
        </p:nvSpPr>
        <p:spPr/>
        <p:txBody>
          <a:bodyPr/>
          <a:lstStyle/>
          <a:p>
            <a:pPr eaLnBrk="1" hangingPunct="1"/>
            <a:r>
              <a:rPr lang="en-US" altLang="en-US" dirty="0">
                <a:solidFill>
                  <a:schemeClr val="accent1">
                    <a:lumMod val="75000"/>
                  </a:schemeClr>
                </a:solidFill>
                <a:latin typeface="+mn-lt"/>
              </a:rPr>
              <a:t>/r/ Elicitation-Phonetic Placement</a:t>
            </a:r>
          </a:p>
        </p:txBody>
      </p:sp>
      <p:sp>
        <p:nvSpPr>
          <p:cNvPr id="88066" name="Rectangle 3">
            <a:extLst>
              <a:ext uri="{FF2B5EF4-FFF2-40B4-BE49-F238E27FC236}">
                <a16:creationId xmlns:a16="http://schemas.microsoft.com/office/drawing/2014/main" id="{E2BF3CD5-9385-4043-9AF2-EC7AD98D5073}"/>
              </a:ext>
            </a:extLst>
          </p:cNvPr>
          <p:cNvSpPr>
            <a:spLocks noGrp="1" noChangeArrowheads="1"/>
          </p:cNvSpPr>
          <p:nvPr>
            <p:ph type="body" idx="1"/>
          </p:nvPr>
        </p:nvSpPr>
        <p:spPr/>
        <p:txBody>
          <a:bodyPr>
            <a:normAutofit/>
          </a:bodyPr>
          <a:lstStyle/>
          <a:p>
            <a:pPr eaLnBrk="1" hangingPunct="1"/>
            <a:r>
              <a:rPr lang="en-US" altLang="en-US" sz="3200" dirty="0">
                <a:solidFill>
                  <a:schemeClr val="accent1">
                    <a:lumMod val="75000"/>
                  </a:schemeClr>
                </a:solidFill>
              </a:rPr>
              <a:t>Phonetic placement cues furnish the child with cues regarding placement of the articulators.</a:t>
            </a:r>
          </a:p>
          <a:p>
            <a:pPr eaLnBrk="1" hangingPunct="1"/>
            <a:r>
              <a:rPr lang="en-US" altLang="en-US" sz="3200" dirty="0">
                <a:solidFill>
                  <a:schemeClr val="accent1">
                    <a:lumMod val="75000"/>
                  </a:schemeClr>
                </a:solidFill>
              </a:rPr>
              <a:t>The first example is a method that was developed by </a:t>
            </a:r>
            <a:r>
              <a:rPr lang="en-US" altLang="en-US" sz="3200" dirty="0" err="1">
                <a:solidFill>
                  <a:schemeClr val="accent1">
                    <a:lumMod val="75000"/>
                  </a:schemeClr>
                </a:solidFill>
              </a:rPr>
              <a:t>Shriberg</a:t>
            </a:r>
            <a:r>
              <a:rPr lang="en-US" altLang="en-US" sz="3200" dirty="0">
                <a:solidFill>
                  <a:schemeClr val="accent1">
                    <a:lumMod val="75000"/>
                  </a:schemeClr>
                </a:solidFill>
              </a:rPr>
              <a:t>.  A wooden dowel is used to stabilize the jaw.  Stabilization is thought to help facilitate tongue awareness without lip/jaw interference.</a:t>
            </a:r>
          </a:p>
        </p:txBody>
      </p:sp>
    </p:spTree>
    <p:extLst>
      <p:ext uri="{BB962C8B-B14F-4D97-AF65-F5344CB8AC3E}">
        <p14:creationId xmlns:p14="http://schemas.microsoft.com/office/powerpoint/2010/main" val="33795323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5B2511EB-3B1F-1549-A360-673D4EDBC8D2}"/>
              </a:ext>
            </a:extLst>
          </p:cNvPr>
          <p:cNvSpPr>
            <a:spLocks noGrp="1" noChangeArrowheads="1"/>
          </p:cNvSpPr>
          <p:nvPr>
            <p:ph type="title"/>
          </p:nvPr>
        </p:nvSpPr>
        <p:spPr>
          <a:xfrm>
            <a:off x="2152650" y="500063"/>
            <a:ext cx="7886700" cy="1325563"/>
          </a:xfrm>
        </p:spPr>
        <p:txBody>
          <a:bodyPr/>
          <a:lstStyle/>
          <a:p>
            <a:pPr eaLnBrk="1" hangingPunct="1"/>
            <a:r>
              <a:rPr lang="en-US" altLang="en-US" dirty="0">
                <a:solidFill>
                  <a:schemeClr val="accent1">
                    <a:lumMod val="75000"/>
                  </a:schemeClr>
                </a:solidFill>
                <a:latin typeface="+mn-lt"/>
              </a:rPr>
              <a:t>/r/ Elicitation-Phonetic Placement</a:t>
            </a:r>
          </a:p>
        </p:txBody>
      </p:sp>
      <p:sp>
        <p:nvSpPr>
          <p:cNvPr id="90114" name="Rectangle 3">
            <a:extLst>
              <a:ext uri="{FF2B5EF4-FFF2-40B4-BE49-F238E27FC236}">
                <a16:creationId xmlns:a16="http://schemas.microsoft.com/office/drawing/2014/main" id="{FA655FB7-F6CA-794C-8810-6923BE2FA7CE}"/>
              </a:ext>
            </a:extLst>
          </p:cNvPr>
          <p:cNvSpPr>
            <a:spLocks noGrp="1" noChangeArrowheads="1"/>
          </p:cNvSpPr>
          <p:nvPr>
            <p:ph type="body" idx="1"/>
          </p:nvPr>
        </p:nvSpPr>
        <p:spPr/>
        <p:txBody>
          <a:bodyPr>
            <a:normAutofit/>
          </a:bodyPr>
          <a:lstStyle/>
          <a:p>
            <a:pPr eaLnBrk="1" hangingPunct="1">
              <a:lnSpc>
                <a:spcPct val="90000"/>
              </a:lnSpc>
            </a:pPr>
            <a:r>
              <a:rPr lang="en-US" altLang="en-US" sz="3200" dirty="0">
                <a:solidFill>
                  <a:schemeClr val="accent1">
                    <a:lumMod val="75000"/>
                  </a:schemeClr>
                </a:solidFill>
              </a:rPr>
              <a:t>A dowel is inserted in contact with the upper and lower molar surfaces.  The client is instructed to make contact with light pressure.</a:t>
            </a:r>
          </a:p>
          <a:p>
            <a:pPr eaLnBrk="1" hangingPunct="1">
              <a:lnSpc>
                <a:spcPct val="90000"/>
              </a:lnSpc>
            </a:pPr>
            <a:r>
              <a:rPr lang="en-US" altLang="en-US" sz="3200" dirty="0">
                <a:solidFill>
                  <a:schemeClr val="accent1">
                    <a:lumMod val="75000"/>
                  </a:schemeClr>
                </a:solidFill>
              </a:rPr>
              <a:t>Don’t provide specific instructions but let the child know that she/he can make a sound like /r/ by moving the tongue.</a:t>
            </a:r>
          </a:p>
          <a:p>
            <a:pPr eaLnBrk="1" hangingPunct="1">
              <a:lnSpc>
                <a:spcPct val="90000"/>
              </a:lnSpc>
            </a:pPr>
            <a:r>
              <a:rPr lang="en-US" altLang="en-US" sz="3200" dirty="0">
                <a:solidFill>
                  <a:schemeClr val="accent1">
                    <a:lumMod val="75000"/>
                  </a:schemeClr>
                </a:solidFill>
              </a:rPr>
              <a:t>The idea is to let the child experiment.</a:t>
            </a:r>
          </a:p>
        </p:txBody>
      </p:sp>
    </p:spTree>
    <p:extLst>
      <p:ext uri="{BB962C8B-B14F-4D97-AF65-F5344CB8AC3E}">
        <p14:creationId xmlns:p14="http://schemas.microsoft.com/office/powerpoint/2010/main" val="3202012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33726233-5962-4E48-9BF3-B12C4841446C}"/>
              </a:ext>
            </a:extLst>
          </p:cNvPr>
          <p:cNvSpPr>
            <a:spLocks noGrp="1" noChangeArrowheads="1"/>
          </p:cNvSpPr>
          <p:nvPr>
            <p:ph type="title"/>
          </p:nvPr>
        </p:nvSpPr>
        <p:spPr/>
        <p:txBody>
          <a:bodyPr/>
          <a:lstStyle/>
          <a:p>
            <a:pPr eaLnBrk="1" hangingPunct="1"/>
            <a:r>
              <a:rPr lang="en-US" altLang="en-US" dirty="0">
                <a:solidFill>
                  <a:schemeClr val="accent1">
                    <a:lumMod val="75000"/>
                  </a:schemeClr>
                </a:solidFill>
                <a:latin typeface="+mn-lt"/>
              </a:rPr>
              <a:t>/r/ Elicitation-Phonetic Placement</a:t>
            </a:r>
          </a:p>
        </p:txBody>
      </p:sp>
      <p:sp>
        <p:nvSpPr>
          <p:cNvPr id="92162" name="Rectangle 3">
            <a:extLst>
              <a:ext uri="{FF2B5EF4-FFF2-40B4-BE49-F238E27FC236}">
                <a16:creationId xmlns:a16="http://schemas.microsoft.com/office/drawing/2014/main" id="{674AE0E2-B358-5F45-8923-80875696A3F7}"/>
              </a:ext>
            </a:extLst>
          </p:cNvPr>
          <p:cNvSpPr>
            <a:spLocks noGrp="1" noChangeArrowheads="1"/>
          </p:cNvSpPr>
          <p:nvPr>
            <p:ph type="body" idx="1"/>
          </p:nvPr>
        </p:nvSpPr>
        <p:spPr/>
        <p:txBody>
          <a:bodyPr>
            <a:normAutofit/>
          </a:bodyPr>
          <a:lstStyle/>
          <a:p>
            <a:pPr eaLnBrk="1" hangingPunct="1"/>
            <a:r>
              <a:rPr lang="en-US" altLang="en-US" sz="3200" dirty="0">
                <a:solidFill>
                  <a:schemeClr val="accent1">
                    <a:lumMod val="75000"/>
                  </a:schemeClr>
                </a:solidFill>
              </a:rPr>
              <a:t>The SLP encourages the child to continue to experiment with tongue position, while models of target /r/ are produced by the SLP.</a:t>
            </a:r>
          </a:p>
          <a:p>
            <a:pPr eaLnBrk="1" hangingPunct="1"/>
            <a:r>
              <a:rPr lang="en-US" altLang="en-US" sz="3200" dirty="0">
                <a:solidFill>
                  <a:schemeClr val="accent1">
                    <a:lumMod val="75000"/>
                  </a:schemeClr>
                </a:solidFill>
              </a:rPr>
              <a:t>A mirror is available to show the child the contrast between a relaxed lip position for  /r/ and too much rounding.</a:t>
            </a:r>
          </a:p>
        </p:txBody>
      </p:sp>
    </p:spTree>
    <p:extLst>
      <p:ext uri="{BB962C8B-B14F-4D97-AF65-F5344CB8AC3E}">
        <p14:creationId xmlns:p14="http://schemas.microsoft.com/office/powerpoint/2010/main" val="457992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A87ED31B-E432-1442-A119-393C3DAB6F80}"/>
              </a:ext>
            </a:extLst>
          </p:cNvPr>
          <p:cNvSpPr>
            <a:spLocks noGrp="1" noChangeArrowheads="1"/>
          </p:cNvSpPr>
          <p:nvPr>
            <p:ph type="title"/>
          </p:nvPr>
        </p:nvSpPr>
        <p:spPr/>
        <p:txBody>
          <a:bodyPr/>
          <a:lstStyle/>
          <a:p>
            <a:pPr eaLnBrk="1" hangingPunct="1"/>
            <a:r>
              <a:rPr lang="en-US" altLang="en-US" dirty="0">
                <a:solidFill>
                  <a:schemeClr val="accent1">
                    <a:lumMod val="75000"/>
                  </a:schemeClr>
                </a:solidFill>
              </a:rPr>
              <a:t>/r/ Elicitation-Phonetic Placement</a:t>
            </a:r>
          </a:p>
        </p:txBody>
      </p:sp>
      <p:sp>
        <p:nvSpPr>
          <p:cNvPr id="94210" name="Rectangle 3">
            <a:extLst>
              <a:ext uri="{FF2B5EF4-FFF2-40B4-BE49-F238E27FC236}">
                <a16:creationId xmlns:a16="http://schemas.microsoft.com/office/drawing/2014/main" id="{6CBF2466-DBA5-074E-BBA6-94F155A202FD}"/>
              </a:ext>
            </a:extLst>
          </p:cNvPr>
          <p:cNvSpPr>
            <a:spLocks noGrp="1" noChangeArrowheads="1"/>
          </p:cNvSpPr>
          <p:nvPr>
            <p:ph type="body" idx="1"/>
          </p:nvPr>
        </p:nvSpPr>
        <p:spPr/>
        <p:txBody>
          <a:bodyPr>
            <a:normAutofit/>
          </a:bodyPr>
          <a:lstStyle/>
          <a:p>
            <a:pPr eaLnBrk="1" hangingPunct="1"/>
            <a:r>
              <a:rPr lang="en-US" altLang="en-US" sz="3200" dirty="0">
                <a:solidFill>
                  <a:schemeClr val="accent1">
                    <a:lumMod val="75000"/>
                  </a:schemeClr>
                </a:solidFill>
              </a:rPr>
              <a:t>Jaw stabilization is discontinued when the client can produce perceptually correct /r/ in CV syllables.</a:t>
            </a:r>
          </a:p>
          <a:p>
            <a:pPr eaLnBrk="1" hangingPunct="1"/>
            <a:r>
              <a:rPr lang="en-US" altLang="en-US" sz="3200" dirty="0">
                <a:solidFill>
                  <a:schemeClr val="accent1">
                    <a:lumMod val="75000"/>
                  </a:schemeClr>
                </a:solidFill>
              </a:rPr>
              <a:t>Another phonetic placement technique for bunched /r/ includes the following placement instructions:</a:t>
            </a:r>
          </a:p>
          <a:p>
            <a:pPr eaLnBrk="1" hangingPunct="1"/>
            <a:r>
              <a:rPr lang="en-US" altLang="en-US" sz="3200" dirty="0">
                <a:solidFill>
                  <a:schemeClr val="accent1">
                    <a:lumMod val="75000"/>
                  </a:schemeClr>
                </a:solidFill>
              </a:rPr>
              <a:t>Tell the child to lower the tongue tip and then raise the back of the tongue as in the production of /k/.</a:t>
            </a:r>
          </a:p>
        </p:txBody>
      </p:sp>
    </p:spTree>
    <p:extLst>
      <p:ext uri="{BB962C8B-B14F-4D97-AF65-F5344CB8AC3E}">
        <p14:creationId xmlns:p14="http://schemas.microsoft.com/office/powerpoint/2010/main" val="32282453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733DB89A-C896-E344-B453-5773EB737C9F}"/>
              </a:ext>
            </a:extLst>
          </p:cNvPr>
          <p:cNvSpPr>
            <a:spLocks noGrp="1" noChangeArrowheads="1"/>
          </p:cNvSpPr>
          <p:nvPr>
            <p:ph type="title"/>
          </p:nvPr>
        </p:nvSpPr>
        <p:spPr/>
        <p:txBody>
          <a:bodyPr/>
          <a:lstStyle/>
          <a:p>
            <a:pPr eaLnBrk="1" hangingPunct="1"/>
            <a:r>
              <a:rPr lang="en-US" altLang="en-US" dirty="0">
                <a:solidFill>
                  <a:schemeClr val="accent1">
                    <a:lumMod val="75000"/>
                  </a:schemeClr>
                </a:solidFill>
                <a:latin typeface="+mn-lt"/>
              </a:rPr>
              <a:t>/r/ Elicitation-Phonetic Placement</a:t>
            </a:r>
          </a:p>
        </p:txBody>
      </p:sp>
      <p:sp>
        <p:nvSpPr>
          <p:cNvPr id="96258" name="Rectangle 3">
            <a:extLst>
              <a:ext uri="{FF2B5EF4-FFF2-40B4-BE49-F238E27FC236}">
                <a16:creationId xmlns:a16="http://schemas.microsoft.com/office/drawing/2014/main" id="{EFE6209B-30DD-0942-B026-01D82D63C3A2}"/>
              </a:ext>
            </a:extLst>
          </p:cNvPr>
          <p:cNvSpPr>
            <a:spLocks noGrp="1" noChangeArrowheads="1"/>
          </p:cNvSpPr>
          <p:nvPr>
            <p:ph type="body" idx="1"/>
          </p:nvPr>
        </p:nvSpPr>
        <p:spPr/>
        <p:txBody>
          <a:bodyPr>
            <a:normAutofit/>
          </a:bodyPr>
          <a:lstStyle/>
          <a:p>
            <a:pPr eaLnBrk="1" hangingPunct="1"/>
            <a:r>
              <a:rPr lang="en-US" altLang="en-US" sz="3200" dirty="0">
                <a:solidFill>
                  <a:schemeClr val="accent1">
                    <a:lumMod val="75000"/>
                  </a:schemeClr>
                </a:solidFill>
              </a:rPr>
              <a:t>When the child has achieved the tongue position, instruct the child to make sure that the sides of the tongue touch the sides of the teeth.</a:t>
            </a:r>
          </a:p>
          <a:p>
            <a:pPr eaLnBrk="1" hangingPunct="1"/>
            <a:r>
              <a:rPr lang="en-US" altLang="en-US" sz="3200" dirty="0">
                <a:solidFill>
                  <a:schemeClr val="accent1">
                    <a:lumMod val="75000"/>
                  </a:schemeClr>
                </a:solidFill>
              </a:rPr>
              <a:t>Then ask the child to turn on his voice motor and make the </a:t>
            </a:r>
            <a:r>
              <a:rPr lang="en-US" altLang="en-US" sz="3200" dirty="0" err="1">
                <a:solidFill>
                  <a:schemeClr val="accent1">
                    <a:lumMod val="75000"/>
                  </a:schemeClr>
                </a:solidFill>
              </a:rPr>
              <a:t>eerr</a:t>
            </a:r>
            <a:r>
              <a:rPr lang="en-US" altLang="en-US" sz="3200" dirty="0">
                <a:solidFill>
                  <a:schemeClr val="accent1">
                    <a:lumMod val="75000"/>
                  </a:schemeClr>
                </a:solidFill>
              </a:rPr>
              <a:t> sound or the </a:t>
            </a:r>
            <a:r>
              <a:rPr lang="en-US" altLang="en-US" sz="3200" dirty="0" err="1">
                <a:solidFill>
                  <a:schemeClr val="accent1">
                    <a:lumMod val="75000"/>
                  </a:schemeClr>
                </a:solidFill>
              </a:rPr>
              <a:t>rraa</a:t>
            </a:r>
            <a:r>
              <a:rPr lang="en-US" altLang="en-US" sz="3200" dirty="0">
                <a:solidFill>
                  <a:schemeClr val="accent1">
                    <a:lumMod val="75000"/>
                  </a:schemeClr>
                </a:solidFill>
              </a:rPr>
              <a:t>, whichever is preferred.</a:t>
            </a:r>
          </a:p>
        </p:txBody>
      </p:sp>
    </p:spTree>
    <p:extLst>
      <p:ext uri="{BB962C8B-B14F-4D97-AF65-F5344CB8AC3E}">
        <p14:creationId xmlns:p14="http://schemas.microsoft.com/office/powerpoint/2010/main" val="10738228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311CCCFA-10C1-C143-8450-3C3AB0561C7B}"/>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rPr>
              <a:t>/r/ Elicitation-Successive Approximation</a:t>
            </a:r>
          </a:p>
        </p:txBody>
      </p:sp>
      <p:sp>
        <p:nvSpPr>
          <p:cNvPr id="98306" name="Rectangle 3">
            <a:extLst>
              <a:ext uri="{FF2B5EF4-FFF2-40B4-BE49-F238E27FC236}">
                <a16:creationId xmlns:a16="http://schemas.microsoft.com/office/drawing/2014/main" id="{03A3AB4A-A7C8-0845-9BF1-428F775AFA1C}"/>
              </a:ext>
            </a:extLst>
          </p:cNvPr>
          <p:cNvSpPr>
            <a:spLocks noGrp="1" noChangeArrowheads="1"/>
          </p:cNvSpPr>
          <p:nvPr>
            <p:ph type="body" idx="1"/>
          </p:nvPr>
        </p:nvSpPr>
        <p:spPr/>
        <p:txBody>
          <a:bodyPr>
            <a:normAutofit/>
          </a:bodyPr>
          <a:lstStyle/>
          <a:p>
            <a:pPr eaLnBrk="1" hangingPunct="1"/>
            <a:r>
              <a:rPr lang="en-US" altLang="en-US" sz="3200" dirty="0">
                <a:solidFill>
                  <a:schemeClr val="accent1">
                    <a:lumMod val="75000"/>
                  </a:schemeClr>
                </a:solidFill>
              </a:rPr>
              <a:t>Successive approximation is shaping from one sound that the child can produce to another that the child can’t produce.</a:t>
            </a:r>
          </a:p>
          <a:p>
            <a:pPr eaLnBrk="1" hangingPunct="1"/>
            <a:r>
              <a:rPr lang="en-US" altLang="en-US" sz="3200" dirty="0">
                <a:solidFill>
                  <a:schemeClr val="accent1">
                    <a:lumMod val="75000"/>
                  </a:schemeClr>
                </a:solidFill>
              </a:rPr>
              <a:t>For example, have the child place the tongue tip in contact with the alveolar ridge as in production of /l/.</a:t>
            </a:r>
          </a:p>
          <a:p>
            <a:pPr eaLnBrk="1" hangingPunct="1"/>
            <a:r>
              <a:rPr lang="en-US" altLang="en-US" sz="3200" dirty="0">
                <a:solidFill>
                  <a:schemeClr val="accent1">
                    <a:lumMod val="75000"/>
                  </a:schemeClr>
                </a:solidFill>
              </a:rPr>
              <a:t>Have the child produce /l/ several times and then hold the /l/ position. </a:t>
            </a:r>
          </a:p>
        </p:txBody>
      </p:sp>
    </p:spTree>
    <p:extLst>
      <p:ext uri="{BB962C8B-B14F-4D97-AF65-F5344CB8AC3E}">
        <p14:creationId xmlns:p14="http://schemas.microsoft.com/office/powerpoint/2010/main" val="13567876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54AEF481-772F-4748-9CDD-03E15D49603B}"/>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/r/ Elicitation-Successive Approximation</a:t>
            </a:r>
          </a:p>
        </p:txBody>
      </p:sp>
      <p:sp>
        <p:nvSpPr>
          <p:cNvPr id="100354" name="Rectangle 3">
            <a:extLst>
              <a:ext uri="{FF2B5EF4-FFF2-40B4-BE49-F238E27FC236}">
                <a16:creationId xmlns:a16="http://schemas.microsoft.com/office/drawing/2014/main" id="{5BF24796-2D84-1949-9842-2BC10545489B}"/>
              </a:ext>
            </a:extLst>
          </p:cNvPr>
          <p:cNvSpPr>
            <a:spLocks noGrp="1" noChangeArrowheads="1"/>
          </p:cNvSpPr>
          <p:nvPr>
            <p:ph type="body" idx="1"/>
          </p:nvPr>
        </p:nvSpPr>
        <p:spPr/>
        <p:txBody>
          <a:bodyPr>
            <a:normAutofit/>
          </a:bodyPr>
          <a:lstStyle/>
          <a:p>
            <a:pPr eaLnBrk="1" hangingPunct="1"/>
            <a:r>
              <a:rPr lang="en-US" altLang="en-US" sz="3200" dirty="0">
                <a:solidFill>
                  <a:schemeClr val="accent1">
                    <a:lumMod val="75000"/>
                  </a:schemeClr>
                </a:solidFill>
              </a:rPr>
              <a:t>While holding the alveolar /l/ position, instruct the child to move the tongue tip very slowly back until it is back far enough for the tip to drop and the sound </a:t>
            </a:r>
            <a:r>
              <a:rPr lang="en-US" altLang="en-US" sz="3200" dirty="0" err="1">
                <a:solidFill>
                  <a:schemeClr val="accent1">
                    <a:lumMod val="75000"/>
                  </a:schemeClr>
                </a:solidFill>
              </a:rPr>
              <a:t>eerr</a:t>
            </a:r>
            <a:r>
              <a:rPr lang="en-US" altLang="en-US" sz="3200" dirty="0">
                <a:solidFill>
                  <a:schemeClr val="accent1">
                    <a:lumMod val="75000"/>
                  </a:schemeClr>
                </a:solidFill>
              </a:rPr>
              <a:t> is produced.</a:t>
            </a:r>
          </a:p>
          <a:p>
            <a:pPr eaLnBrk="1" hangingPunct="1"/>
            <a:r>
              <a:rPr lang="en-US" altLang="en-US" sz="3200" dirty="0">
                <a:solidFill>
                  <a:schemeClr val="accent1">
                    <a:lumMod val="75000"/>
                  </a:schemeClr>
                </a:solidFill>
              </a:rPr>
              <a:t>Another method is to use the high front vowel /</a:t>
            </a:r>
            <a:r>
              <a:rPr lang="en-US" altLang="en-US" sz="3200" dirty="0" err="1">
                <a:solidFill>
                  <a:schemeClr val="accent1">
                    <a:lumMod val="75000"/>
                  </a:schemeClr>
                </a:solidFill>
              </a:rPr>
              <a:t>i</a:t>
            </a:r>
            <a:r>
              <a:rPr lang="en-US" altLang="en-US" sz="3200" dirty="0">
                <a:solidFill>
                  <a:schemeClr val="accent1">
                    <a:lumMod val="75000"/>
                  </a:schemeClr>
                </a:solidFill>
              </a:rPr>
              <a:t>/ as a starting point.</a:t>
            </a:r>
          </a:p>
        </p:txBody>
      </p:sp>
    </p:spTree>
    <p:extLst>
      <p:ext uri="{BB962C8B-B14F-4D97-AF65-F5344CB8AC3E}">
        <p14:creationId xmlns:p14="http://schemas.microsoft.com/office/powerpoint/2010/main" val="3996487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F4A1-4B8F-984D-B366-130EC6099310}"/>
              </a:ext>
            </a:extLst>
          </p:cNvPr>
          <p:cNvSpPr>
            <a:spLocks noGrp="1"/>
          </p:cNvSpPr>
          <p:nvPr>
            <p:ph type="title"/>
          </p:nvPr>
        </p:nvSpPr>
        <p:spPr/>
        <p:txBody>
          <a:bodyPr/>
          <a:lstStyle/>
          <a:p>
            <a:pPr algn="ctr"/>
            <a:r>
              <a:rPr lang="en-US" dirty="0">
                <a:latin typeface="+mn-lt"/>
              </a:rPr>
              <a:t>Retroflex /r/</a:t>
            </a:r>
          </a:p>
        </p:txBody>
      </p:sp>
      <p:pic>
        <p:nvPicPr>
          <p:cNvPr id="6" name="Content Placeholder 5">
            <a:extLst>
              <a:ext uri="{FF2B5EF4-FFF2-40B4-BE49-F238E27FC236}">
                <a16:creationId xmlns:a16="http://schemas.microsoft.com/office/drawing/2014/main" id="{830DC1EB-876D-6046-BC26-BA46560E4E66}"/>
              </a:ext>
            </a:extLst>
          </p:cNvPr>
          <p:cNvPicPr>
            <a:picLocks noGrp="1" noChangeAspect="1"/>
          </p:cNvPicPr>
          <p:nvPr>
            <p:ph sz="half" idx="1"/>
          </p:nvPr>
        </p:nvPicPr>
        <p:blipFill>
          <a:blip r:embed="rId2"/>
          <a:stretch>
            <a:fillRect/>
          </a:stretch>
        </p:blipFill>
        <p:spPr>
          <a:xfrm>
            <a:off x="1600200" y="1981200"/>
            <a:ext cx="4114800" cy="4191000"/>
          </a:xfrm>
        </p:spPr>
      </p:pic>
      <p:sp>
        <p:nvSpPr>
          <p:cNvPr id="4" name="TextBox 3">
            <a:extLst>
              <a:ext uri="{FF2B5EF4-FFF2-40B4-BE49-F238E27FC236}">
                <a16:creationId xmlns:a16="http://schemas.microsoft.com/office/drawing/2014/main" id="{F3053AA7-B844-EA4C-AB3C-BF0E100A39B2}"/>
              </a:ext>
            </a:extLst>
          </p:cNvPr>
          <p:cNvSpPr txBox="1"/>
          <p:nvPr/>
        </p:nvSpPr>
        <p:spPr>
          <a:xfrm>
            <a:off x="1828800" y="5334001"/>
            <a:ext cx="3657600" cy="584775"/>
          </a:xfrm>
          <a:prstGeom prst="rect">
            <a:avLst/>
          </a:prstGeom>
          <a:noFill/>
        </p:spPr>
        <p:txBody>
          <a:bodyPr wrap="square" rtlCol="0">
            <a:spAutoFit/>
          </a:bodyPr>
          <a:lstStyle/>
          <a:p>
            <a:r>
              <a:rPr lang="en-US" sz="3200" dirty="0"/>
              <a:t>Retroflex /r/</a:t>
            </a:r>
          </a:p>
        </p:txBody>
      </p:sp>
      <p:sp>
        <p:nvSpPr>
          <p:cNvPr id="7" name="Content Placeholder 6">
            <a:extLst>
              <a:ext uri="{FF2B5EF4-FFF2-40B4-BE49-F238E27FC236}">
                <a16:creationId xmlns:a16="http://schemas.microsoft.com/office/drawing/2014/main" id="{364E60C0-A1A5-9C4F-9108-E9D3CDE8A52D}"/>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8081728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CCAB45EF-EEDF-3C4C-A988-AABE7263DBB6}"/>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rPr>
              <a:t>/r/ Elicitation-Successive Approximation</a:t>
            </a:r>
          </a:p>
        </p:txBody>
      </p:sp>
      <p:sp>
        <p:nvSpPr>
          <p:cNvPr id="102402" name="Rectangle 3">
            <a:extLst>
              <a:ext uri="{FF2B5EF4-FFF2-40B4-BE49-F238E27FC236}">
                <a16:creationId xmlns:a16="http://schemas.microsoft.com/office/drawing/2014/main" id="{46DF180A-BA86-9843-B508-962C79CCF081}"/>
              </a:ext>
            </a:extLst>
          </p:cNvPr>
          <p:cNvSpPr>
            <a:spLocks noGrp="1" noChangeArrowheads="1"/>
          </p:cNvSpPr>
          <p:nvPr>
            <p:ph type="body" idx="1"/>
          </p:nvPr>
        </p:nvSpPr>
        <p:spPr/>
        <p:txBody>
          <a:bodyPr>
            <a:normAutofit/>
          </a:bodyPr>
          <a:lstStyle/>
          <a:p>
            <a:pPr eaLnBrk="1" hangingPunct="1">
              <a:lnSpc>
                <a:spcPct val="90000"/>
              </a:lnSpc>
            </a:pPr>
            <a:r>
              <a:rPr lang="en-US" altLang="en-US" sz="3200" dirty="0">
                <a:solidFill>
                  <a:schemeClr val="accent1">
                    <a:lumMod val="75000"/>
                  </a:schemeClr>
                </a:solidFill>
              </a:rPr>
              <a:t>Have the child produce the vowel and move the tongue back to produce the /r/.</a:t>
            </a:r>
          </a:p>
          <a:p>
            <a:pPr eaLnBrk="1" hangingPunct="1">
              <a:lnSpc>
                <a:spcPct val="90000"/>
              </a:lnSpc>
            </a:pPr>
            <a:r>
              <a:rPr lang="en-US" altLang="en-US" sz="3200" dirty="0">
                <a:solidFill>
                  <a:schemeClr val="accent1">
                    <a:lumMod val="75000"/>
                  </a:schemeClr>
                </a:solidFill>
              </a:rPr>
              <a:t> As with all methods, instruct the child that the lateral margins of the tongue must be in contact with the sides of the molars in order to produce a correct /r/.</a:t>
            </a:r>
          </a:p>
          <a:p>
            <a:pPr eaLnBrk="1" hangingPunct="1">
              <a:lnSpc>
                <a:spcPct val="90000"/>
              </a:lnSpc>
            </a:pPr>
            <a:r>
              <a:rPr lang="en-US" altLang="en-US" sz="3200" dirty="0">
                <a:solidFill>
                  <a:schemeClr val="accent1">
                    <a:lumMod val="75000"/>
                  </a:schemeClr>
                </a:solidFill>
              </a:rPr>
              <a:t>A third method is using the /z/ sound.</a:t>
            </a:r>
          </a:p>
        </p:txBody>
      </p:sp>
    </p:spTree>
    <p:extLst>
      <p:ext uri="{BB962C8B-B14F-4D97-AF65-F5344CB8AC3E}">
        <p14:creationId xmlns:p14="http://schemas.microsoft.com/office/powerpoint/2010/main" val="25620065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7E39C707-CC85-E542-9627-236DB68BC40F}"/>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/r/ Elicitation-Successive Approximation</a:t>
            </a:r>
          </a:p>
        </p:txBody>
      </p:sp>
      <p:sp>
        <p:nvSpPr>
          <p:cNvPr id="104450" name="Rectangle 3">
            <a:extLst>
              <a:ext uri="{FF2B5EF4-FFF2-40B4-BE49-F238E27FC236}">
                <a16:creationId xmlns:a16="http://schemas.microsoft.com/office/drawing/2014/main" id="{24B6E240-8FC7-DF48-8BA6-4F69FE7A0F0D}"/>
              </a:ext>
            </a:extLst>
          </p:cNvPr>
          <p:cNvSpPr>
            <a:spLocks noGrp="1" noChangeArrowheads="1"/>
          </p:cNvSpPr>
          <p:nvPr>
            <p:ph type="body" idx="1"/>
          </p:nvPr>
        </p:nvSpPr>
        <p:spPr/>
        <p:txBody>
          <a:bodyPr>
            <a:normAutofit/>
          </a:bodyPr>
          <a:lstStyle/>
          <a:p>
            <a:pPr eaLnBrk="1" hangingPunct="1"/>
            <a:r>
              <a:rPr lang="en-US" altLang="en-US" sz="3600" dirty="0">
                <a:solidFill>
                  <a:schemeClr val="accent1">
                    <a:lumMod val="75000"/>
                  </a:schemeClr>
                </a:solidFill>
              </a:rPr>
              <a:t>Instruct the child to produce the /z/ speech sound.</a:t>
            </a:r>
          </a:p>
          <a:p>
            <a:pPr eaLnBrk="1" hangingPunct="1"/>
            <a:r>
              <a:rPr lang="en-US" altLang="en-US" sz="3600" dirty="0">
                <a:solidFill>
                  <a:schemeClr val="accent1">
                    <a:lumMod val="75000"/>
                  </a:schemeClr>
                </a:solidFill>
              </a:rPr>
              <a:t>The sound is prolonged and the child is told to lower the jaw slightly and move the tongue tip back until they produce the </a:t>
            </a:r>
            <a:r>
              <a:rPr lang="en-US" altLang="en-US" sz="3600" dirty="0" err="1">
                <a:solidFill>
                  <a:schemeClr val="accent1">
                    <a:lumMod val="75000"/>
                  </a:schemeClr>
                </a:solidFill>
              </a:rPr>
              <a:t>er</a:t>
            </a:r>
            <a:r>
              <a:rPr lang="en-US" altLang="en-US" sz="3600" dirty="0">
                <a:solidFill>
                  <a:schemeClr val="accent1">
                    <a:lumMod val="75000"/>
                  </a:schemeClr>
                </a:solidFill>
              </a:rPr>
              <a:t> sound.</a:t>
            </a:r>
          </a:p>
        </p:txBody>
      </p:sp>
    </p:spTree>
    <p:extLst>
      <p:ext uri="{BB962C8B-B14F-4D97-AF65-F5344CB8AC3E}">
        <p14:creationId xmlns:p14="http://schemas.microsoft.com/office/powerpoint/2010/main" val="40434045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44780-90C4-FF47-ADB0-1E923C268D07}"/>
              </a:ext>
            </a:extLst>
          </p:cNvPr>
          <p:cNvSpPr>
            <a:spLocks noGrp="1"/>
          </p:cNvSpPr>
          <p:nvPr>
            <p:ph type="title"/>
          </p:nvPr>
        </p:nvSpPr>
        <p:spPr/>
        <p:txBody>
          <a:bodyPr/>
          <a:lstStyle/>
          <a:p>
            <a:pPr algn="ctr"/>
            <a:r>
              <a:rPr lang="en-US" dirty="0">
                <a:solidFill>
                  <a:schemeClr val="accent1">
                    <a:lumMod val="75000"/>
                  </a:schemeClr>
                </a:solidFill>
                <a:latin typeface="+mn-lt"/>
              </a:rPr>
              <a:t>Supplemental Assistance</a:t>
            </a:r>
          </a:p>
        </p:txBody>
      </p:sp>
      <p:sp>
        <p:nvSpPr>
          <p:cNvPr id="3" name="Content Placeholder 2">
            <a:extLst>
              <a:ext uri="{FF2B5EF4-FFF2-40B4-BE49-F238E27FC236}">
                <a16:creationId xmlns:a16="http://schemas.microsoft.com/office/drawing/2014/main" id="{77578E4D-9196-E04A-BD30-0CF0C1E496FE}"/>
              </a:ext>
            </a:extLst>
          </p:cNvPr>
          <p:cNvSpPr>
            <a:spLocks noGrp="1"/>
          </p:cNvSpPr>
          <p:nvPr>
            <p:ph sz="half" idx="1"/>
          </p:nvPr>
        </p:nvSpPr>
        <p:spPr/>
        <p:txBody>
          <a:bodyPr>
            <a:normAutofit/>
          </a:bodyPr>
          <a:lstStyle/>
          <a:p>
            <a:r>
              <a:rPr lang="en-US" sz="3200" dirty="0">
                <a:solidFill>
                  <a:schemeClr val="accent1">
                    <a:lumMod val="75000"/>
                  </a:schemeClr>
                </a:solidFill>
              </a:rPr>
              <a:t>This was developed as a supplemental assistive tool to facilitate correct retroflex production of the /r/ speech sound.</a:t>
            </a:r>
          </a:p>
          <a:p>
            <a:pPr marL="0" indent="0">
              <a:buNone/>
            </a:pPr>
            <a:endParaRPr lang="en-US" sz="3200" dirty="0">
              <a:solidFill>
                <a:schemeClr val="accent1">
                  <a:lumMod val="75000"/>
                </a:schemeClr>
              </a:solidFill>
            </a:endParaRPr>
          </a:p>
        </p:txBody>
      </p:sp>
      <p:pic>
        <p:nvPicPr>
          <p:cNvPr id="6" name="Content Placeholder 5">
            <a:extLst>
              <a:ext uri="{FF2B5EF4-FFF2-40B4-BE49-F238E27FC236}">
                <a16:creationId xmlns:a16="http://schemas.microsoft.com/office/drawing/2014/main" id="{51090B09-A282-554F-B4B5-E4831DC35E2B}"/>
              </a:ext>
            </a:extLst>
          </p:cNvPr>
          <p:cNvPicPr>
            <a:picLocks noGrp="1" noChangeAspect="1"/>
          </p:cNvPicPr>
          <p:nvPr>
            <p:ph sz="half" idx="2"/>
          </p:nvPr>
        </p:nvPicPr>
        <p:blipFill>
          <a:blip r:embed="rId2"/>
          <a:stretch>
            <a:fillRect/>
          </a:stretch>
        </p:blipFill>
        <p:spPr>
          <a:xfrm>
            <a:off x="6153150" y="1690690"/>
            <a:ext cx="4438650" cy="5167311"/>
          </a:xfrm>
        </p:spPr>
      </p:pic>
    </p:spTree>
    <p:extLst>
      <p:ext uri="{BB962C8B-B14F-4D97-AF65-F5344CB8AC3E}">
        <p14:creationId xmlns:p14="http://schemas.microsoft.com/office/powerpoint/2010/main" val="10857894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B917-234A-D949-8357-13A76040AB06}"/>
              </a:ext>
            </a:extLst>
          </p:cNvPr>
          <p:cNvSpPr>
            <a:spLocks noGrp="1"/>
          </p:cNvSpPr>
          <p:nvPr>
            <p:ph type="title"/>
          </p:nvPr>
        </p:nvSpPr>
        <p:spPr/>
        <p:txBody>
          <a:bodyPr/>
          <a:lstStyle/>
          <a:p>
            <a:pPr algn="ctr"/>
            <a:r>
              <a:rPr lang="en-US" dirty="0">
                <a:solidFill>
                  <a:schemeClr val="accent1">
                    <a:lumMod val="75000"/>
                  </a:schemeClr>
                </a:solidFill>
              </a:rPr>
              <a:t>Supplemental Assistance</a:t>
            </a:r>
            <a:endParaRPr lang="en-US" dirty="0"/>
          </a:p>
        </p:txBody>
      </p:sp>
      <p:sp>
        <p:nvSpPr>
          <p:cNvPr id="3" name="Content Placeholder 2">
            <a:extLst>
              <a:ext uri="{FF2B5EF4-FFF2-40B4-BE49-F238E27FC236}">
                <a16:creationId xmlns:a16="http://schemas.microsoft.com/office/drawing/2014/main" id="{2BE1DD1C-DAD8-BB41-99F3-258BED308FDC}"/>
              </a:ext>
            </a:extLst>
          </p:cNvPr>
          <p:cNvSpPr>
            <a:spLocks noGrp="1"/>
          </p:cNvSpPr>
          <p:nvPr>
            <p:ph sz="half" idx="1"/>
          </p:nvPr>
        </p:nvSpPr>
        <p:spPr/>
        <p:txBody>
          <a:bodyPr>
            <a:normAutofit/>
          </a:bodyPr>
          <a:lstStyle/>
          <a:p>
            <a:pPr marL="0" indent="0">
              <a:buNone/>
            </a:pPr>
            <a:r>
              <a:rPr lang="en-US" sz="3200" dirty="0">
                <a:solidFill>
                  <a:schemeClr val="accent1">
                    <a:lumMod val="75000"/>
                  </a:schemeClr>
                </a:solidFill>
              </a:rPr>
              <a:t>The purpose of the Bite-r is to facilitate tongue retroflexion and tension.</a:t>
            </a:r>
          </a:p>
          <a:p>
            <a:pPr marL="0" indent="0">
              <a:buNone/>
            </a:pPr>
            <a:r>
              <a:rPr lang="en-US" sz="3200" dirty="0">
                <a:solidFill>
                  <a:schemeClr val="accent1">
                    <a:lumMod val="75000"/>
                  </a:schemeClr>
                </a:solidFill>
              </a:rPr>
              <a:t>It is placed between the teeth and the tongue tip is in contact with the rubber band.</a:t>
            </a:r>
          </a:p>
        </p:txBody>
      </p:sp>
      <p:pic>
        <p:nvPicPr>
          <p:cNvPr id="6" name="Content Placeholder 5">
            <a:extLst>
              <a:ext uri="{FF2B5EF4-FFF2-40B4-BE49-F238E27FC236}">
                <a16:creationId xmlns:a16="http://schemas.microsoft.com/office/drawing/2014/main" id="{6EE1F135-E311-9243-B2FC-F6F9A9F8EE45}"/>
              </a:ext>
            </a:extLst>
          </p:cNvPr>
          <p:cNvPicPr>
            <a:picLocks noGrp="1" noChangeAspect="1"/>
          </p:cNvPicPr>
          <p:nvPr>
            <p:ph sz="half" idx="2"/>
          </p:nvPr>
        </p:nvPicPr>
        <p:blipFill>
          <a:blip r:embed="rId2"/>
          <a:stretch>
            <a:fillRect/>
          </a:stretch>
        </p:blipFill>
        <p:spPr>
          <a:xfrm>
            <a:off x="6153150" y="1825626"/>
            <a:ext cx="4438650" cy="4803775"/>
          </a:xfrm>
        </p:spPr>
      </p:pic>
      <p:sp>
        <p:nvSpPr>
          <p:cNvPr id="4" name="TextBox 3">
            <a:extLst>
              <a:ext uri="{FF2B5EF4-FFF2-40B4-BE49-F238E27FC236}">
                <a16:creationId xmlns:a16="http://schemas.microsoft.com/office/drawing/2014/main" id="{BA3DC7ED-AE83-2C4D-A673-ACCC5314A28B}"/>
              </a:ext>
            </a:extLst>
          </p:cNvPr>
          <p:cNvSpPr txBox="1"/>
          <p:nvPr/>
        </p:nvSpPr>
        <p:spPr>
          <a:xfrm>
            <a:off x="7772400" y="5943600"/>
            <a:ext cx="2266950" cy="369332"/>
          </a:xfrm>
          <a:prstGeom prst="rect">
            <a:avLst/>
          </a:prstGeom>
          <a:noFill/>
        </p:spPr>
        <p:txBody>
          <a:bodyPr wrap="square" rtlCol="0">
            <a:spAutoFit/>
          </a:bodyPr>
          <a:lstStyle/>
          <a:p>
            <a:pPr algn="ctr"/>
            <a:r>
              <a:rPr lang="en-US" dirty="0">
                <a:solidFill>
                  <a:schemeClr val="bg1"/>
                </a:solidFill>
              </a:rPr>
              <a:t>Rubber Band</a:t>
            </a:r>
          </a:p>
        </p:txBody>
      </p:sp>
      <p:sp>
        <p:nvSpPr>
          <p:cNvPr id="5" name="Up Arrow 4">
            <a:extLst>
              <a:ext uri="{FF2B5EF4-FFF2-40B4-BE49-F238E27FC236}">
                <a16:creationId xmlns:a16="http://schemas.microsoft.com/office/drawing/2014/main" id="{C414103B-168C-B640-BB7F-FBDB1D55A5BB}"/>
              </a:ext>
            </a:extLst>
          </p:cNvPr>
          <p:cNvSpPr/>
          <p:nvPr/>
        </p:nvSpPr>
        <p:spPr>
          <a:xfrm>
            <a:off x="8305800" y="5486400"/>
            <a:ext cx="3810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0052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63FCB-B4DF-A540-A446-1EAF4F77F380}"/>
              </a:ext>
            </a:extLst>
          </p:cNvPr>
          <p:cNvSpPr>
            <a:spLocks noGrp="1"/>
          </p:cNvSpPr>
          <p:nvPr>
            <p:ph type="title"/>
          </p:nvPr>
        </p:nvSpPr>
        <p:spPr/>
        <p:txBody>
          <a:bodyPr/>
          <a:lstStyle/>
          <a:p>
            <a:pPr algn="ctr"/>
            <a:r>
              <a:rPr lang="en-US" dirty="0">
                <a:solidFill>
                  <a:schemeClr val="accent1">
                    <a:lumMod val="75000"/>
                  </a:schemeClr>
                </a:solidFill>
                <a:latin typeface="+mn-lt"/>
              </a:rPr>
              <a:t>Review</a:t>
            </a:r>
          </a:p>
        </p:txBody>
      </p:sp>
      <p:sp>
        <p:nvSpPr>
          <p:cNvPr id="3" name="Content Placeholder 2">
            <a:extLst>
              <a:ext uri="{FF2B5EF4-FFF2-40B4-BE49-F238E27FC236}">
                <a16:creationId xmlns:a16="http://schemas.microsoft.com/office/drawing/2014/main" id="{620FF82E-4361-CC44-8CDC-66108BDE8133}"/>
              </a:ext>
            </a:extLst>
          </p:cNvPr>
          <p:cNvSpPr>
            <a:spLocks noGrp="1"/>
          </p:cNvSpPr>
          <p:nvPr>
            <p:ph sz="half" idx="1"/>
          </p:nvPr>
        </p:nvSpPr>
        <p:spPr/>
        <p:txBody>
          <a:bodyPr/>
          <a:lstStyle/>
          <a:p>
            <a:r>
              <a:rPr lang="en-US" altLang="en-US" dirty="0">
                <a:solidFill>
                  <a:schemeClr val="accent1">
                    <a:lumMod val="75000"/>
                  </a:schemeClr>
                </a:solidFill>
              </a:rPr>
              <a:t>If the child is not able to produce /r/ in isolation, the SLP uses different teaching techniques.  What are the different teaching techniques?</a:t>
            </a:r>
          </a:p>
          <a:p>
            <a:r>
              <a:rPr lang="en-US" altLang="en-US" dirty="0">
                <a:solidFill>
                  <a:schemeClr val="accent1">
                    <a:lumMod val="75000"/>
                  </a:schemeClr>
                </a:solidFill>
              </a:rPr>
              <a:t>What is the purpose of using imagery in treatment?</a:t>
            </a:r>
          </a:p>
          <a:p>
            <a:endParaRPr lang="en-US" dirty="0"/>
          </a:p>
        </p:txBody>
      </p:sp>
      <p:sp>
        <p:nvSpPr>
          <p:cNvPr id="4" name="Content Placeholder 3">
            <a:extLst>
              <a:ext uri="{FF2B5EF4-FFF2-40B4-BE49-F238E27FC236}">
                <a16:creationId xmlns:a16="http://schemas.microsoft.com/office/drawing/2014/main" id="{7F8436AF-74F0-2C47-B6FA-BEDEE702A538}"/>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790762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A0B96F4E-9B88-564E-9AFF-A365D5E239F5}"/>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Review</a:t>
            </a:r>
          </a:p>
        </p:txBody>
      </p:sp>
      <p:sp>
        <p:nvSpPr>
          <p:cNvPr id="108546" name="Rectangle 3">
            <a:extLst>
              <a:ext uri="{FF2B5EF4-FFF2-40B4-BE49-F238E27FC236}">
                <a16:creationId xmlns:a16="http://schemas.microsoft.com/office/drawing/2014/main" id="{B81F08B7-6456-CD43-A914-2F36672CCF6C}"/>
              </a:ext>
            </a:extLst>
          </p:cNvPr>
          <p:cNvSpPr>
            <a:spLocks noGrp="1" noChangeArrowheads="1"/>
          </p:cNvSpPr>
          <p:nvPr>
            <p:ph type="body" idx="1"/>
          </p:nvPr>
        </p:nvSpPr>
        <p:spPr/>
        <p:txBody>
          <a:bodyPr>
            <a:normAutofit/>
          </a:bodyPr>
          <a:lstStyle/>
          <a:p>
            <a:pPr eaLnBrk="1" hangingPunct="1"/>
            <a:r>
              <a:rPr lang="en-US" altLang="en-US" sz="3200" dirty="0">
                <a:solidFill>
                  <a:schemeClr val="accent1">
                    <a:lumMod val="75000"/>
                  </a:schemeClr>
                </a:solidFill>
              </a:rPr>
              <a:t>The techniques are:</a:t>
            </a:r>
          </a:p>
          <a:p>
            <a:pPr lvl="1" eaLnBrk="1" hangingPunct="1"/>
            <a:r>
              <a:rPr lang="en-US" altLang="en-US" sz="3200" dirty="0">
                <a:solidFill>
                  <a:schemeClr val="accent1">
                    <a:lumMod val="75000"/>
                  </a:schemeClr>
                </a:solidFill>
              </a:rPr>
              <a:t>Imagery.</a:t>
            </a:r>
          </a:p>
          <a:p>
            <a:pPr lvl="1" eaLnBrk="1" hangingPunct="1"/>
            <a:r>
              <a:rPr lang="en-US" altLang="en-US" sz="3200" dirty="0">
                <a:solidFill>
                  <a:schemeClr val="accent1">
                    <a:lumMod val="75000"/>
                  </a:schemeClr>
                </a:solidFill>
              </a:rPr>
              <a:t>Imitation.</a:t>
            </a:r>
          </a:p>
          <a:p>
            <a:pPr lvl="1" eaLnBrk="1" hangingPunct="1"/>
            <a:r>
              <a:rPr lang="en-US" altLang="en-US" sz="3200" dirty="0">
                <a:solidFill>
                  <a:schemeClr val="accent1">
                    <a:lumMod val="75000"/>
                  </a:schemeClr>
                </a:solidFill>
              </a:rPr>
              <a:t>Contextual facilitation.</a:t>
            </a:r>
          </a:p>
          <a:p>
            <a:pPr lvl="1" eaLnBrk="1" hangingPunct="1"/>
            <a:r>
              <a:rPr lang="en-US" altLang="en-US" sz="3200" dirty="0">
                <a:solidFill>
                  <a:schemeClr val="accent1">
                    <a:lumMod val="75000"/>
                  </a:schemeClr>
                </a:solidFill>
              </a:rPr>
              <a:t>Phonetic placement.  </a:t>
            </a:r>
          </a:p>
          <a:p>
            <a:pPr lvl="1" eaLnBrk="1" hangingPunct="1"/>
            <a:r>
              <a:rPr lang="en-US" altLang="en-US" sz="3200" dirty="0">
                <a:solidFill>
                  <a:schemeClr val="accent1">
                    <a:lumMod val="75000"/>
                  </a:schemeClr>
                </a:solidFill>
              </a:rPr>
              <a:t>Successive approximation.</a:t>
            </a:r>
          </a:p>
          <a:p>
            <a:pPr eaLnBrk="1" hangingPunct="1"/>
            <a:r>
              <a:rPr lang="en-US" altLang="en-US" sz="3200" dirty="0">
                <a:solidFill>
                  <a:schemeClr val="accent1">
                    <a:lumMod val="75000"/>
                  </a:schemeClr>
                </a:solidFill>
              </a:rPr>
              <a:t>Imagery helps the child develop a mental picture of the intended target sound.</a:t>
            </a:r>
          </a:p>
        </p:txBody>
      </p:sp>
    </p:spTree>
    <p:extLst>
      <p:ext uri="{BB962C8B-B14F-4D97-AF65-F5344CB8AC3E}">
        <p14:creationId xmlns:p14="http://schemas.microsoft.com/office/powerpoint/2010/main" val="38073369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4380-ACB9-6E4C-95B9-AB3C399B73F0}"/>
              </a:ext>
            </a:extLst>
          </p:cNvPr>
          <p:cNvSpPr>
            <a:spLocks noGrp="1"/>
          </p:cNvSpPr>
          <p:nvPr>
            <p:ph type="title"/>
          </p:nvPr>
        </p:nvSpPr>
        <p:spPr/>
        <p:txBody>
          <a:bodyPr/>
          <a:lstStyle/>
          <a:p>
            <a:pPr algn="ctr"/>
            <a:r>
              <a:rPr lang="en-US" altLang="en-US" dirty="0">
                <a:solidFill>
                  <a:schemeClr val="accent1">
                    <a:lumMod val="75000"/>
                  </a:schemeClr>
                </a:solidFill>
                <a:latin typeface="+mn-lt"/>
                <a:ea typeface="ＭＳ Ｐゴシック" panose="020B0600070205080204" pitchFamily="34" charset="-128"/>
              </a:rPr>
              <a:t>Introduction to Principles of Treatment</a:t>
            </a:r>
            <a:endParaRPr lang="en-US" dirty="0">
              <a:solidFill>
                <a:schemeClr val="accent1">
                  <a:lumMod val="75000"/>
                </a:schemeClr>
              </a:solidFill>
              <a:latin typeface="+mn-lt"/>
            </a:endParaRPr>
          </a:p>
        </p:txBody>
      </p:sp>
      <p:sp>
        <p:nvSpPr>
          <p:cNvPr id="3" name="Content Placeholder 2">
            <a:extLst>
              <a:ext uri="{FF2B5EF4-FFF2-40B4-BE49-F238E27FC236}">
                <a16:creationId xmlns:a16="http://schemas.microsoft.com/office/drawing/2014/main" id="{3159E9BA-F187-8343-8D70-7A661E0C89B6}"/>
              </a:ext>
            </a:extLst>
          </p:cNvPr>
          <p:cNvSpPr>
            <a:spLocks noGrp="1"/>
          </p:cNvSpPr>
          <p:nvPr>
            <p:ph sz="half" idx="1"/>
          </p:nvPr>
        </p:nvSpPr>
        <p:spPr/>
        <p:txBody>
          <a:bodyPr>
            <a:normAutofit/>
          </a:bodyPr>
          <a:lstStyle/>
          <a:p>
            <a:pPr lvl="1">
              <a:buFontTx/>
              <a:buChar char="•"/>
            </a:pPr>
            <a:r>
              <a:rPr lang="en-US" altLang="en-US" sz="3000" dirty="0">
                <a:solidFill>
                  <a:schemeClr val="accent1">
                    <a:lumMod val="75000"/>
                  </a:schemeClr>
                </a:solidFill>
                <a:ea typeface="ＭＳ Ｐゴシック" panose="020B0600070205080204" pitchFamily="34" charset="-128"/>
              </a:rPr>
              <a:t>A child may or may not have the  underlying phonological representations of the target speech sound(s).</a:t>
            </a:r>
          </a:p>
          <a:p>
            <a:pPr lvl="1">
              <a:buFontTx/>
              <a:buChar char="•"/>
            </a:pPr>
            <a:r>
              <a:rPr lang="en-US" altLang="en-US" sz="3000" dirty="0">
                <a:solidFill>
                  <a:schemeClr val="accent1">
                    <a:lumMod val="75000"/>
                  </a:schemeClr>
                </a:solidFill>
                <a:ea typeface="ＭＳ Ｐゴシック" panose="020B0600070205080204" pitchFamily="34" charset="-128"/>
              </a:rPr>
              <a:t>In our discussion we will take a phonetic-based approach.</a:t>
            </a:r>
          </a:p>
        </p:txBody>
      </p:sp>
      <p:sp>
        <p:nvSpPr>
          <p:cNvPr id="4" name="Slide Number Placeholder 3">
            <a:extLst>
              <a:ext uri="{FF2B5EF4-FFF2-40B4-BE49-F238E27FC236}">
                <a16:creationId xmlns:a16="http://schemas.microsoft.com/office/drawing/2014/main" id="{CC0D79F6-4524-9748-A30C-485606CFAEC7}"/>
              </a:ext>
            </a:extLst>
          </p:cNvPr>
          <p:cNvSpPr>
            <a:spLocks noGrp="1"/>
          </p:cNvSpPr>
          <p:nvPr>
            <p:ph type="sldNum" sz="quarter" idx="12"/>
          </p:nvPr>
        </p:nvSpPr>
        <p:spPr/>
        <p:txBody>
          <a:bodyPr/>
          <a:lstStyle/>
          <a:p>
            <a:fld id="{FA121F7E-94F8-415C-A431-AF0C60F261AA}" type="slidenum">
              <a:rPr lang="en-US" smtClean="0"/>
              <a:pPr/>
              <a:t>66</a:t>
            </a:fld>
            <a:endParaRPr lang="en-US" dirty="0"/>
          </a:p>
        </p:txBody>
      </p:sp>
      <p:sp>
        <p:nvSpPr>
          <p:cNvPr id="5" name="Content Placeholder 4">
            <a:extLst>
              <a:ext uri="{FF2B5EF4-FFF2-40B4-BE49-F238E27FC236}">
                <a16:creationId xmlns:a16="http://schemas.microsoft.com/office/drawing/2014/main" id="{666EBFD8-3853-7D4C-A05E-36C9163FABF5}"/>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8721581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2294-963B-E544-9867-900E92E9D4C0}"/>
              </a:ext>
            </a:extLst>
          </p:cNvPr>
          <p:cNvSpPr>
            <a:spLocks noGrp="1"/>
          </p:cNvSpPr>
          <p:nvPr>
            <p:ph type="title"/>
          </p:nvPr>
        </p:nvSpPr>
        <p:spPr/>
        <p:txBody>
          <a:bodyPr/>
          <a:lstStyle/>
          <a:p>
            <a:pPr algn="ctr"/>
            <a:r>
              <a:rPr lang="en-US" dirty="0">
                <a:solidFill>
                  <a:schemeClr val="accent1">
                    <a:lumMod val="75000"/>
                  </a:schemeClr>
                </a:solidFill>
                <a:latin typeface="+mn-lt"/>
              </a:rPr>
              <a:t>Basic Components of Phonetic Treatment</a:t>
            </a:r>
          </a:p>
        </p:txBody>
      </p:sp>
      <p:sp>
        <p:nvSpPr>
          <p:cNvPr id="3" name="Content Placeholder 2">
            <a:extLst>
              <a:ext uri="{FF2B5EF4-FFF2-40B4-BE49-F238E27FC236}">
                <a16:creationId xmlns:a16="http://schemas.microsoft.com/office/drawing/2014/main" id="{8769554D-20C9-EB43-88E1-2193A2D3867B}"/>
              </a:ext>
            </a:extLst>
          </p:cNvPr>
          <p:cNvSpPr>
            <a:spLocks noGrp="1"/>
          </p:cNvSpPr>
          <p:nvPr>
            <p:ph idx="1"/>
          </p:nvPr>
        </p:nvSpPr>
        <p:spPr/>
        <p:txBody>
          <a:bodyPr/>
          <a:lstStyle/>
          <a:p>
            <a:pPr>
              <a:buFontTx/>
              <a:buChar char="•"/>
            </a:pPr>
            <a:r>
              <a:rPr lang="en-US" altLang="en-US" sz="3200" dirty="0">
                <a:solidFill>
                  <a:schemeClr val="accent1">
                    <a:lumMod val="75000"/>
                  </a:schemeClr>
                </a:solidFill>
                <a:ea typeface="ＭＳ Ｐゴシック" panose="020B0600070205080204" pitchFamily="34" charset="-128"/>
              </a:rPr>
              <a:t>The instructional event sequence in motor learning treatment plans consists of four hypothetical constructs.</a:t>
            </a:r>
          </a:p>
          <a:p>
            <a:pPr>
              <a:buFontTx/>
              <a:buChar char="•"/>
            </a:pPr>
            <a:r>
              <a:rPr lang="en-US" altLang="en-US" sz="3200" dirty="0">
                <a:solidFill>
                  <a:schemeClr val="accent1">
                    <a:lumMod val="75000"/>
                  </a:schemeClr>
                </a:solidFill>
                <a:ea typeface="ＭＳ Ｐゴシック" panose="020B0600070205080204" pitchFamily="34" charset="-128"/>
              </a:rPr>
              <a:t>A </a:t>
            </a:r>
            <a:r>
              <a:rPr lang="en-US" altLang="en-US" sz="3200" i="1" dirty="0">
                <a:solidFill>
                  <a:schemeClr val="accent1">
                    <a:lumMod val="75000"/>
                  </a:schemeClr>
                </a:solidFill>
                <a:ea typeface="ＭＳ Ｐゴシック" panose="020B0600070205080204" pitchFamily="34" charset="-128"/>
              </a:rPr>
              <a:t>stimulus</a:t>
            </a:r>
            <a:r>
              <a:rPr lang="en-US" altLang="en-US" sz="3200" dirty="0">
                <a:solidFill>
                  <a:schemeClr val="accent1">
                    <a:lumMod val="75000"/>
                  </a:schemeClr>
                </a:solidFill>
                <a:ea typeface="ＭＳ Ｐゴシック" panose="020B0600070205080204" pitchFamily="34" charset="-128"/>
              </a:rPr>
              <a:t> is presented to elicit a specific response.</a:t>
            </a:r>
          </a:p>
          <a:p>
            <a:pPr>
              <a:buFontTx/>
              <a:buChar char="•"/>
            </a:pPr>
            <a:r>
              <a:rPr lang="en-US" altLang="en-US" sz="3200" dirty="0">
                <a:solidFill>
                  <a:schemeClr val="accent1">
                    <a:lumMod val="75000"/>
                  </a:schemeClr>
                </a:solidFill>
                <a:ea typeface="ＭＳ Ｐゴシック" panose="020B0600070205080204" pitchFamily="34" charset="-128"/>
              </a:rPr>
              <a:t>The </a:t>
            </a:r>
            <a:r>
              <a:rPr lang="en-US" altLang="en-US" sz="3200" i="1" dirty="0">
                <a:solidFill>
                  <a:schemeClr val="accent1">
                    <a:lumMod val="75000"/>
                  </a:schemeClr>
                </a:solidFill>
                <a:ea typeface="ＭＳ Ｐゴシック" panose="020B0600070205080204" pitchFamily="34" charset="-128"/>
              </a:rPr>
              <a:t>response</a:t>
            </a:r>
            <a:r>
              <a:rPr lang="en-US" altLang="en-US" sz="3200" dirty="0">
                <a:solidFill>
                  <a:schemeClr val="accent1">
                    <a:lumMod val="75000"/>
                  </a:schemeClr>
                </a:solidFill>
                <a:ea typeface="ＭＳ Ｐゴシック" panose="020B0600070205080204" pitchFamily="34" charset="-128"/>
              </a:rPr>
              <a:t> is the learner’s contribution.</a:t>
            </a:r>
          </a:p>
          <a:p>
            <a:pPr marL="0" indent="0">
              <a:buNone/>
            </a:pPr>
            <a:endParaRPr lang="en-US" dirty="0"/>
          </a:p>
        </p:txBody>
      </p:sp>
      <p:sp>
        <p:nvSpPr>
          <p:cNvPr id="4" name="Slide Number Placeholder 3">
            <a:extLst>
              <a:ext uri="{FF2B5EF4-FFF2-40B4-BE49-F238E27FC236}">
                <a16:creationId xmlns:a16="http://schemas.microsoft.com/office/drawing/2014/main" id="{4733C941-A7C0-3243-81AA-05523A6EDAC0}"/>
              </a:ext>
            </a:extLst>
          </p:cNvPr>
          <p:cNvSpPr>
            <a:spLocks noGrp="1"/>
          </p:cNvSpPr>
          <p:nvPr>
            <p:ph type="sldNum" sz="quarter" idx="12"/>
          </p:nvPr>
        </p:nvSpPr>
        <p:spPr/>
        <p:txBody>
          <a:bodyPr/>
          <a:lstStyle/>
          <a:p>
            <a:fld id="{FA121F7E-94F8-415C-A431-AF0C60F261AA}" type="slidenum">
              <a:rPr lang="en-US" smtClean="0"/>
              <a:pPr/>
              <a:t>67</a:t>
            </a:fld>
            <a:endParaRPr lang="en-US" dirty="0"/>
          </a:p>
        </p:txBody>
      </p:sp>
    </p:spTree>
    <p:extLst>
      <p:ext uri="{BB962C8B-B14F-4D97-AF65-F5344CB8AC3E}">
        <p14:creationId xmlns:p14="http://schemas.microsoft.com/office/powerpoint/2010/main" val="31971603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E358-05E7-134B-8397-B2EFFC5C2D37}"/>
              </a:ext>
            </a:extLst>
          </p:cNvPr>
          <p:cNvSpPr>
            <a:spLocks noGrp="1"/>
          </p:cNvSpPr>
          <p:nvPr>
            <p:ph type="title"/>
          </p:nvPr>
        </p:nvSpPr>
        <p:spPr/>
        <p:txBody>
          <a:bodyPr/>
          <a:lstStyle/>
          <a:p>
            <a:pPr algn="ctr"/>
            <a:r>
              <a:rPr lang="en-US" dirty="0">
                <a:solidFill>
                  <a:schemeClr val="accent1">
                    <a:lumMod val="75000"/>
                  </a:schemeClr>
                </a:solidFill>
                <a:latin typeface="+mn-lt"/>
              </a:rPr>
              <a:t>Basic Components of Phonetic Treatment</a:t>
            </a:r>
            <a:endParaRPr lang="en-US" dirty="0">
              <a:latin typeface="+mn-lt"/>
            </a:endParaRPr>
          </a:p>
        </p:txBody>
      </p:sp>
      <p:sp>
        <p:nvSpPr>
          <p:cNvPr id="3" name="Content Placeholder 2">
            <a:extLst>
              <a:ext uri="{FF2B5EF4-FFF2-40B4-BE49-F238E27FC236}">
                <a16:creationId xmlns:a16="http://schemas.microsoft.com/office/drawing/2014/main" id="{E4AE9B11-6610-3E46-BEC2-AD9E4DDD0480}"/>
              </a:ext>
            </a:extLst>
          </p:cNvPr>
          <p:cNvSpPr>
            <a:spLocks noGrp="1"/>
          </p:cNvSpPr>
          <p:nvPr>
            <p:ph idx="1"/>
          </p:nvPr>
        </p:nvSpPr>
        <p:spPr/>
        <p:txBody>
          <a:bodyPr/>
          <a:lstStyle/>
          <a:p>
            <a:pPr>
              <a:buFontTx/>
              <a:buChar char="•"/>
            </a:pPr>
            <a:r>
              <a:rPr lang="en-US" altLang="en-US" sz="3200" dirty="0">
                <a:solidFill>
                  <a:schemeClr val="accent1">
                    <a:lumMod val="75000"/>
                  </a:schemeClr>
                </a:solidFill>
                <a:ea typeface="ＭＳ Ｐゴシック" panose="020B0600070205080204" pitchFamily="34" charset="-128"/>
              </a:rPr>
              <a:t>After the response, </a:t>
            </a:r>
            <a:r>
              <a:rPr lang="en-US" altLang="en-US" sz="3200" i="1" dirty="0">
                <a:solidFill>
                  <a:schemeClr val="accent1">
                    <a:lumMod val="75000"/>
                  </a:schemeClr>
                </a:solidFill>
                <a:ea typeface="ＭＳ Ｐゴシック" panose="020B0600070205080204" pitchFamily="34" charset="-128"/>
              </a:rPr>
              <a:t>feedback</a:t>
            </a:r>
            <a:r>
              <a:rPr lang="en-US" altLang="en-US" sz="3200" dirty="0">
                <a:solidFill>
                  <a:schemeClr val="accent1">
                    <a:lumMod val="75000"/>
                  </a:schemeClr>
                </a:solidFill>
                <a:ea typeface="ＭＳ Ｐゴシック" panose="020B0600070205080204" pitchFamily="34" charset="-128"/>
              </a:rPr>
              <a:t> is given to the learner. </a:t>
            </a:r>
          </a:p>
          <a:p>
            <a:pPr>
              <a:buFontTx/>
              <a:buChar char="•"/>
            </a:pPr>
            <a:r>
              <a:rPr lang="en-US" altLang="en-US" sz="3200" dirty="0">
                <a:solidFill>
                  <a:schemeClr val="accent1">
                    <a:lumMod val="75000"/>
                  </a:schemeClr>
                </a:solidFill>
                <a:ea typeface="ＭＳ Ｐゴシック" panose="020B0600070205080204" pitchFamily="34" charset="-128"/>
              </a:rPr>
              <a:t>The </a:t>
            </a:r>
            <a:r>
              <a:rPr lang="en-US" altLang="en-US" sz="3200" i="1" dirty="0">
                <a:solidFill>
                  <a:schemeClr val="accent1">
                    <a:lumMod val="75000"/>
                  </a:schemeClr>
                </a:solidFill>
                <a:ea typeface="ＭＳ Ｐゴシック" panose="020B0600070205080204" pitchFamily="34" charset="-128"/>
              </a:rPr>
              <a:t>feedback</a:t>
            </a:r>
            <a:r>
              <a:rPr lang="en-US" altLang="en-US" sz="3200" dirty="0">
                <a:solidFill>
                  <a:schemeClr val="accent1">
                    <a:lumMod val="75000"/>
                  </a:schemeClr>
                </a:solidFill>
                <a:ea typeface="ＭＳ Ｐゴシック" panose="020B0600070205080204" pitchFamily="34" charset="-128"/>
              </a:rPr>
              <a:t> consists of two types.</a:t>
            </a:r>
          </a:p>
          <a:p>
            <a:pPr lvl="1">
              <a:buFontTx/>
              <a:buChar char="•"/>
            </a:pPr>
            <a:r>
              <a:rPr lang="en-US" altLang="en-US" sz="3200" i="1" dirty="0">
                <a:solidFill>
                  <a:schemeClr val="accent1">
                    <a:lumMod val="75000"/>
                  </a:schemeClr>
                </a:solidFill>
                <a:ea typeface="ＭＳ Ｐゴシック" panose="020B0600070205080204" pitchFamily="34" charset="-128"/>
              </a:rPr>
              <a:t>Intrinsic feedback. </a:t>
            </a:r>
          </a:p>
          <a:p>
            <a:pPr lvl="1">
              <a:buFontTx/>
              <a:buChar char="•"/>
            </a:pPr>
            <a:r>
              <a:rPr lang="en-US" altLang="en-US" sz="3200" i="1" dirty="0">
                <a:solidFill>
                  <a:schemeClr val="accent1">
                    <a:lumMod val="75000"/>
                  </a:schemeClr>
                </a:solidFill>
                <a:ea typeface="ＭＳ Ｐゴシック" panose="020B0600070205080204" pitchFamily="34" charset="-128"/>
              </a:rPr>
              <a:t>Extrinsic feedback</a:t>
            </a:r>
            <a:r>
              <a:rPr lang="en-US" altLang="en-US" sz="3200" dirty="0">
                <a:solidFill>
                  <a:schemeClr val="accent1">
                    <a:lumMod val="75000"/>
                  </a:schemeClr>
                </a:solidFill>
                <a:ea typeface="ＭＳ Ｐゴシック" panose="020B0600070205080204" pitchFamily="34" charset="-128"/>
              </a:rPr>
              <a:t>.</a:t>
            </a:r>
          </a:p>
          <a:p>
            <a:pPr>
              <a:buFontTx/>
              <a:buChar char="•"/>
            </a:pPr>
            <a:r>
              <a:rPr lang="en-US" altLang="en-US" sz="3600" dirty="0">
                <a:solidFill>
                  <a:schemeClr val="accent1">
                    <a:lumMod val="75000"/>
                  </a:schemeClr>
                </a:solidFill>
                <a:ea typeface="ＭＳ Ｐゴシック" panose="020B0600070205080204" pitchFamily="34" charset="-128"/>
              </a:rPr>
              <a:t>This differs from our use of operant learning theory as a teaching technology.</a:t>
            </a:r>
          </a:p>
          <a:p>
            <a:endParaRPr lang="en-US" dirty="0"/>
          </a:p>
        </p:txBody>
      </p:sp>
    </p:spTree>
    <p:extLst>
      <p:ext uri="{BB962C8B-B14F-4D97-AF65-F5344CB8AC3E}">
        <p14:creationId xmlns:p14="http://schemas.microsoft.com/office/powerpoint/2010/main" val="41292116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DF879-6886-B946-A19E-67A58CA09FBC}"/>
              </a:ext>
            </a:extLst>
          </p:cNvPr>
          <p:cNvSpPr>
            <a:spLocks noGrp="1"/>
          </p:cNvSpPr>
          <p:nvPr>
            <p:ph type="title"/>
          </p:nvPr>
        </p:nvSpPr>
        <p:spPr/>
        <p:txBody>
          <a:bodyPr/>
          <a:lstStyle/>
          <a:p>
            <a:pPr algn="ctr"/>
            <a:r>
              <a:rPr lang="en-US" dirty="0">
                <a:solidFill>
                  <a:schemeClr val="accent1">
                    <a:lumMod val="75000"/>
                  </a:schemeClr>
                </a:solidFill>
                <a:latin typeface="+mn-lt"/>
              </a:rPr>
              <a:t>A Review of the Therapy Events</a:t>
            </a:r>
          </a:p>
        </p:txBody>
      </p:sp>
      <p:pic>
        <p:nvPicPr>
          <p:cNvPr id="6" name="Content Placeholder 5">
            <a:extLst>
              <a:ext uri="{FF2B5EF4-FFF2-40B4-BE49-F238E27FC236}">
                <a16:creationId xmlns:a16="http://schemas.microsoft.com/office/drawing/2014/main" id="{636D0A99-02EE-444A-9ABA-3730E3CFF5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2650" y="2243734"/>
            <a:ext cx="7886700" cy="3228975"/>
          </a:xfrm>
        </p:spPr>
      </p:pic>
      <p:sp>
        <p:nvSpPr>
          <p:cNvPr id="4" name="Slide Number Placeholder 3">
            <a:extLst>
              <a:ext uri="{FF2B5EF4-FFF2-40B4-BE49-F238E27FC236}">
                <a16:creationId xmlns:a16="http://schemas.microsoft.com/office/drawing/2014/main" id="{C7E75F4C-21EF-D242-84FB-65B53D5DE1D0}"/>
              </a:ext>
            </a:extLst>
          </p:cNvPr>
          <p:cNvSpPr>
            <a:spLocks noGrp="1"/>
          </p:cNvSpPr>
          <p:nvPr>
            <p:ph type="sldNum" sz="quarter" idx="12"/>
          </p:nvPr>
        </p:nvSpPr>
        <p:spPr/>
        <p:txBody>
          <a:bodyPr/>
          <a:lstStyle/>
          <a:p>
            <a:fld id="{FA121F7E-94F8-415C-A431-AF0C60F261AA}" type="slidenum">
              <a:rPr lang="en-US" smtClean="0"/>
              <a:pPr/>
              <a:t>69</a:t>
            </a:fld>
            <a:endParaRPr lang="en-US" dirty="0"/>
          </a:p>
        </p:txBody>
      </p:sp>
    </p:spTree>
    <p:extLst>
      <p:ext uri="{BB962C8B-B14F-4D97-AF65-F5344CB8AC3E}">
        <p14:creationId xmlns:p14="http://schemas.microsoft.com/office/powerpoint/2010/main" val="110785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38BA-4308-104E-8100-5F6C7F7F9C85}"/>
              </a:ext>
            </a:extLst>
          </p:cNvPr>
          <p:cNvSpPr>
            <a:spLocks noGrp="1"/>
          </p:cNvSpPr>
          <p:nvPr>
            <p:ph type="title"/>
          </p:nvPr>
        </p:nvSpPr>
        <p:spPr/>
        <p:txBody>
          <a:bodyPr/>
          <a:lstStyle/>
          <a:p>
            <a:pPr algn="ctr"/>
            <a:r>
              <a:rPr lang="en-US" dirty="0">
                <a:solidFill>
                  <a:schemeClr val="accent1">
                    <a:lumMod val="75000"/>
                  </a:schemeClr>
                </a:solidFill>
                <a:latin typeface="+mn-lt"/>
              </a:rPr>
              <a:t>Background Information</a:t>
            </a:r>
          </a:p>
        </p:txBody>
      </p:sp>
      <p:pic>
        <p:nvPicPr>
          <p:cNvPr id="6" name="Content Placeholder 5">
            <a:extLst>
              <a:ext uri="{FF2B5EF4-FFF2-40B4-BE49-F238E27FC236}">
                <a16:creationId xmlns:a16="http://schemas.microsoft.com/office/drawing/2014/main" id="{39F352DB-F4BD-A743-A28B-02946EE314E4}"/>
              </a:ext>
            </a:extLst>
          </p:cNvPr>
          <p:cNvPicPr>
            <a:picLocks noGrp="1" noChangeAspect="1"/>
          </p:cNvPicPr>
          <p:nvPr>
            <p:ph sz="half" idx="2"/>
          </p:nvPr>
        </p:nvPicPr>
        <p:blipFill>
          <a:blip r:embed="rId2"/>
          <a:stretch>
            <a:fillRect/>
          </a:stretch>
        </p:blipFill>
        <p:spPr>
          <a:xfrm>
            <a:off x="6038850" y="1690689"/>
            <a:ext cx="4400550" cy="4486274"/>
          </a:xfrm>
        </p:spPr>
      </p:pic>
      <p:sp>
        <p:nvSpPr>
          <p:cNvPr id="7" name="TextBox 6">
            <a:extLst>
              <a:ext uri="{FF2B5EF4-FFF2-40B4-BE49-F238E27FC236}">
                <a16:creationId xmlns:a16="http://schemas.microsoft.com/office/drawing/2014/main" id="{8C83EC70-9168-2F4E-BD77-1BA1E5E169B0}"/>
              </a:ext>
            </a:extLst>
          </p:cNvPr>
          <p:cNvSpPr txBox="1"/>
          <p:nvPr/>
        </p:nvSpPr>
        <p:spPr>
          <a:xfrm>
            <a:off x="6686550" y="5334001"/>
            <a:ext cx="3352800" cy="584775"/>
          </a:xfrm>
          <a:prstGeom prst="rect">
            <a:avLst/>
          </a:prstGeom>
          <a:noFill/>
        </p:spPr>
        <p:txBody>
          <a:bodyPr wrap="square" rtlCol="0">
            <a:spAutoFit/>
          </a:bodyPr>
          <a:lstStyle/>
          <a:p>
            <a:pPr algn="ctr"/>
            <a:r>
              <a:rPr lang="en-US" sz="3200" dirty="0">
                <a:solidFill>
                  <a:schemeClr val="accent1">
                    <a:lumMod val="75000"/>
                  </a:schemeClr>
                </a:solidFill>
              </a:rPr>
              <a:t>Bunched /r/</a:t>
            </a:r>
          </a:p>
        </p:txBody>
      </p:sp>
      <p:sp>
        <p:nvSpPr>
          <p:cNvPr id="5" name="Content Placeholder 4">
            <a:extLst>
              <a:ext uri="{FF2B5EF4-FFF2-40B4-BE49-F238E27FC236}">
                <a16:creationId xmlns:a16="http://schemas.microsoft.com/office/drawing/2014/main" id="{D3B9AC82-5725-E04A-BDF7-32B6D130FD07}"/>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5378087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0FB3CA-5DA8-5247-A2CE-47A51B3E5EAD}"/>
              </a:ext>
            </a:extLst>
          </p:cNvPr>
          <p:cNvSpPr>
            <a:spLocks noGrp="1"/>
          </p:cNvSpPr>
          <p:nvPr>
            <p:ph type="title"/>
          </p:nvPr>
        </p:nvSpPr>
        <p:spPr/>
        <p:txBody>
          <a:bodyPr/>
          <a:lstStyle/>
          <a:p>
            <a:pPr algn="ctr"/>
            <a:r>
              <a:rPr lang="en-US" dirty="0">
                <a:solidFill>
                  <a:schemeClr val="accent1">
                    <a:lumMod val="75000"/>
                  </a:schemeClr>
                </a:solidFill>
                <a:latin typeface="+mn-lt"/>
              </a:rPr>
              <a:t>Let’s Think About Applying Motor Learning</a:t>
            </a:r>
          </a:p>
        </p:txBody>
      </p:sp>
      <p:sp>
        <p:nvSpPr>
          <p:cNvPr id="6" name="Content Placeholder 5">
            <a:extLst>
              <a:ext uri="{FF2B5EF4-FFF2-40B4-BE49-F238E27FC236}">
                <a16:creationId xmlns:a16="http://schemas.microsoft.com/office/drawing/2014/main" id="{41BBA75C-68D5-4E4F-AF78-AFFBF7755CCB}"/>
              </a:ext>
            </a:extLst>
          </p:cNvPr>
          <p:cNvSpPr>
            <a:spLocks noGrp="1"/>
          </p:cNvSpPr>
          <p:nvPr>
            <p:ph sz="half" idx="1"/>
          </p:nvPr>
        </p:nvSpPr>
        <p:spPr/>
        <p:txBody>
          <a:bodyPr>
            <a:normAutofit/>
          </a:bodyPr>
          <a:lstStyle/>
          <a:p>
            <a:r>
              <a:rPr lang="en-US" altLang="en-US" sz="3200" dirty="0">
                <a:solidFill>
                  <a:schemeClr val="accent1">
                    <a:lumMod val="75000"/>
                  </a:schemeClr>
                </a:solidFill>
                <a:ea typeface="ＭＳ Ｐゴシック" panose="020B0600070205080204" pitchFamily="34" charset="-128"/>
              </a:rPr>
              <a:t>The child’s job is to  practice and develop the motor skills requisite for a sound or sounds.</a:t>
            </a:r>
          </a:p>
          <a:p>
            <a:r>
              <a:rPr lang="en-US" altLang="en-US" sz="3200" dirty="0">
                <a:solidFill>
                  <a:schemeClr val="accent1">
                    <a:lumMod val="75000"/>
                  </a:schemeClr>
                </a:solidFill>
                <a:ea typeface="ＭＳ Ｐゴシック" panose="020B0600070205080204" pitchFamily="34" charset="-128"/>
              </a:rPr>
              <a:t>Practice activities will differ depending on the child’s level of performance.</a:t>
            </a:r>
            <a:endParaRPr lang="en-US" sz="32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44E84A7F-577C-B84C-A38A-D1E7E4C4E357}"/>
              </a:ext>
            </a:extLst>
          </p:cNvPr>
          <p:cNvSpPr>
            <a:spLocks noGrp="1"/>
          </p:cNvSpPr>
          <p:nvPr>
            <p:ph type="sldNum" sz="quarter" idx="12"/>
          </p:nvPr>
        </p:nvSpPr>
        <p:spPr/>
        <p:txBody>
          <a:bodyPr/>
          <a:lstStyle/>
          <a:p>
            <a:fld id="{FA121F7E-94F8-415C-A431-AF0C60F261AA}" type="slidenum">
              <a:rPr lang="en-US" smtClean="0"/>
              <a:pPr/>
              <a:t>70</a:t>
            </a:fld>
            <a:endParaRPr lang="en-US" dirty="0"/>
          </a:p>
        </p:txBody>
      </p:sp>
      <p:sp>
        <p:nvSpPr>
          <p:cNvPr id="2" name="Content Placeholder 1">
            <a:extLst>
              <a:ext uri="{FF2B5EF4-FFF2-40B4-BE49-F238E27FC236}">
                <a16:creationId xmlns:a16="http://schemas.microsoft.com/office/drawing/2014/main" id="{33B1F73B-4BAF-134D-A728-97BFB9B7D587}"/>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8140174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D981-8807-ED44-BCEC-39824DC3A521}"/>
              </a:ext>
            </a:extLst>
          </p:cNvPr>
          <p:cNvSpPr>
            <a:spLocks noGrp="1"/>
          </p:cNvSpPr>
          <p:nvPr>
            <p:ph type="title"/>
          </p:nvPr>
        </p:nvSpPr>
        <p:spPr/>
        <p:txBody>
          <a:bodyPr/>
          <a:lstStyle/>
          <a:p>
            <a:pPr algn="ctr"/>
            <a:r>
              <a:rPr lang="en-US" dirty="0">
                <a:solidFill>
                  <a:schemeClr val="accent1">
                    <a:lumMod val="75000"/>
                  </a:schemeClr>
                </a:solidFill>
                <a:latin typeface="+mn-lt"/>
              </a:rPr>
              <a:t>These are the Stages of Skill Development</a:t>
            </a:r>
          </a:p>
        </p:txBody>
      </p:sp>
      <p:sp>
        <p:nvSpPr>
          <p:cNvPr id="4" name="Slide Number Placeholder 3">
            <a:extLst>
              <a:ext uri="{FF2B5EF4-FFF2-40B4-BE49-F238E27FC236}">
                <a16:creationId xmlns:a16="http://schemas.microsoft.com/office/drawing/2014/main" id="{E67D44B9-C790-A349-9EDA-5A17352D62F4}"/>
              </a:ext>
            </a:extLst>
          </p:cNvPr>
          <p:cNvSpPr>
            <a:spLocks noGrp="1"/>
          </p:cNvSpPr>
          <p:nvPr>
            <p:ph type="sldNum" sz="quarter" idx="12"/>
          </p:nvPr>
        </p:nvSpPr>
        <p:spPr/>
        <p:txBody>
          <a:bodyPr/>
          <a:lstStyle/>
          <a:p>
            <a:fld id="{FA121F7E-94F8-415C-A431-AF0C60F261AA}" type="slidenum">
              <a:rPr lang="en-US" smtClean="0"/>
              <a:pPr/>
              <a:t>71</a:t>
            </a:fld>
            <a:endParaRPr lang="en-US" dirty="0"/>
          </a:p>
        </p:txBody>
      </p:sp>
      <p:pic>
        <p:nvPicPr>
          <p:cNvPr id="5" name="Content Placeholder 3" descr="MOTORPRG.jpeg">
            <a:extLst>
              <a:ext uri="{FF2B5EF4-FFF2-40B4-BE49-F238E27FC236}">
                <a16:creationId xmlns:a16="http://schemas.microsoft.com/office/drawing/2014/main" id="{4E27F94F-8DE5-314A-8C06-9B12C84D6B1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2918" b="12918"/>
          <a:stretch>
            <a:fillRect/>
          </a:stretch>
        </p:blipFill>
        <p:spPr>
          <a:xfrm>
            <a:off x="1676400" y="1690690"/>
            <a:ext cx="8839200" cy="4481510"/>
          </a:xfrm>
        </p:spPr>
      </p:pic>
    </p:spTree>
    <p:extLst>
      <p:ext uri="{BB962C8B-B14F-4D97-AF65-F5344CB8AC3E}">
        <p14:creationId xmlns:p14="http://schemas.microsoft.com/office/powerpoint/2010/main" val="24383409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61587-DC22-1D42-B8AC-A8369DE89CA9}"/>
              </a:ext>
            </a:extLst>
          </p:cNvPr>
          <p:cNvSpPr>
            <a:spLocks noGrp="1"/>
          </p:cNvSpPr>
          <p:nvPr>
            <p:ph type="title"/>
          </p:nvPr>
        </p:nvSpPr>
        <p:spPr/>
        <p:txBody>
          <a:bodyPr/>
          <a:lstStyle/>
          <a:p>
            <a:pPr algn="ctr"/>
            <a:r>
              <a:rPr lang="en-US" dirty="0">
                <a:solidFill>
                  <a:schemeClr val="accent1">
                    <a:lumMod val="75000"/>
                  </a:schemeClr>
                </a:solidFill>
                <a:latin typeface="+mn-lt"/>
              </a:rPr>
              <a:t>What Can We Do to Assist the Child?</a:t>
            </a:r>
          </a:p>
        </p:txBody>
      </p:sp>
      <p:sp>
        <p:nvSpPr>
          <p:cNvPr id="3" name="Content Placeholder 2">
            <a:extLst>
              <a:ext uri="{FF2B5EF4-FFF2-40B4-BE49-F238E27FC236}">
                <a16:creationId xmlns:a16="http://schemas.microsoft.com/office/drawing/2014/main" id="{5BD0EC41-0193-9249-95CD-98E11E9A5ACC}"/>
              </a:ext>
            </a:extLst>
          </p:cNvPr>
          <p:cNvSpPr>
            <a:spLocks noGrp="1"/>
          </p:cNvSpPr>
          <p:nvPr>
            <p:ph sz="half" idx="1"/>
          </p:nvPr>
        </p:nvSpPr>
        <p:spPr/>
        <p:txBody>
          <a:bodyPr>
            <a:normAutofit/>
          </a:bodyPr>
          <a:lstStyle/>
          <a:p>
            <a:r>
              <a:rPr lang="en-US" altLang="en-US" sz="3200" dirty="0">
                <a:solidFill>
                  <a:schemeClr val="accent1">
                    <a:lumMod val="75000"/>
                  </a:schemeClr>
                </a:solidFill>
                <a:ea typeface="ＭＳ Ｐゴシック" panose="020B0600070205080204" pitchFamily="34" charset="-128"/>
              </a:rPr>
              <a:t>Since we hypothesize stages of skill development, different activities are used at different stages.</a:t>
            </a:r>
          </a:p>
          <a:p>
            <a:r>
              <a:rPr lang="en-US" altLang="en-US" sz="3200" dirty="0">
                <a:solidFill>
                  <a:schemeClr val="accent1">
                    <a:lumMod val="75000"/>
                  </a:schemeClr>
                </a:solidFill>
                <a:ea typeface="ＭＳ Ｐゴシック" panose="020B0600070205080204" pitchFamily="34" charset="-128"/>
              </a:rPr>
              <a:t>Consequently, we want to identify variables that assist in the retention and transfer of the skill(s).</a:t>
            </a:r>
          </a:p>
          <a:p>
            <a:endParaRPr lang="en-US" dirty="0"/>
          </a:p>
        </p:txBody>
      </p:sp>
      <p:sp>
        <p:nvSpPr>
          <p:cNvPr id="5" name="Slide Number Placeholder 4">
            <a:extLst>
              <a:ext uri="{FF2B5EF4-FFF2-40B4-BE49-F238E27FC236}">
                <a16:creationId xmlns:a16="http://schemas.microsoft.com/office/drawing/2014/main" id="{479F505B-B6B0-664A-BBEC-A6963C7D1A1A}"/>
              </a:ext>
            </a:extLst>
          </p:cNvPr>
          <p:cNvSpPr>
            <a:spLocks noGrp="1"/>
          </p:cNvSpPr>
          <p:nvPr>
            <p:ph type="sldNum" sz="quarter" idx="12"/>
          </p:nvPr>
        </p:nvSpPr>
        <p:spPr/>
        <p:txBody>
          <a:bodyPr/>
          <a:lstStyle/>
          <a:p>
            <a:fld id="{FA121F7E-94F8-415C-A431-AF0C60F261AA}" type="slidenum">
              <a:rPr lang="en-US" smtClean="0"/>
              <a:t>72</a:t>
            </a:fld>
            <a:endParaRPr lang="en-US" dirty="0"/>
          </a:p>
        </p:txBody>
      </p:sp>
      <p:sp>
        <p:nvSpPr>
          <p:cNvPr id="4" name="Content Placeholder 3">
            <a:extLst>
              <a:ext uri="{FF2B5EF4-FFF2-40B4-BE49-F238E27FC236}">
                <a16:creationId xmlns:a16="http://schemas.microsoft.com/office/drawing/2014/main" id="{D7329EFB-7569-6143-B578-1560514C97F7}"/>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457873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5B6B9-5C05-A942-9E11-FB9DC587F6E7}"/>
              </a:ext>
            </a:extLst>
          </p:cNvPr>
          <p:cNvSpPr>
            <a:spLocks noGrp="1"/>
          </p:cNvSpPr>
          <p:nvPr>
            <p:ph type="title"/>
          </p:nvPr>
        </p:nvSpPr>
        <p:spPr/>
        <p:txBody>
          <a:bodyPr/>
          <a:lstStyle/>
          <a:p>
            <a:pPr algn="ctr"/>
            <a:r>
              <a:rPr lang="en-US" dirty="0">
                <a:solidFill>
                  <a:schemeClr val="accent1">
                    <a:lumMod val="75000"/>
                  </a:schemeClr>
                </a:solidFill>
              </a:rPr>
              <a:t>Presentation of Stimuli</a:t>
            </a:r>
          </a:p>
        </p:txBody>
      </p:sp>
      <p:sp>
        <p:nvSpPr>
          <p:cNvPr id="3" name="Content Placeholder 2">
            <a:extLst>
              <a:ext uri="{FF2B5EF4-FFF2-40B4-BE49-F238E27FC236}">
                <a16:creationId xmlns:a16="http://schemas.microsoft.com/office/drawing/2014/main" id="{8DBF08A1-9166-E541-BD50-C40F633CCCDC}"/>
              </a:ext>
            </a:extLst>
          </p:cNvPr>
          <p:cNvSpPr>
            <a:spLocks noGrp="1"/>
          </p:cNvSpPr>
          <p:nvPr>
            <p:ph idx="1"/>
          </p:nvPr>
        </p:nvSpPr>
        <p:spPr/>
        <p:txBody>
          <a:bodyPr/>
          <a:lstStyle/>
          <a:p>
            <a:pPr>
              <a:buFontTx/>
              <a:buChar char="•"/>
            </a:pPr>
            <a:r>
              <a:rPr lang="en-US" altLang="en-US" sz="3200" i="1" dirty="0">
                <a:solidFill>
                  <a:schemeClr val="accent1">
                    <a:lumMod val="75000"/>
                  </a:schemeClr>
                </a:solidFill>
                <a:ea typeface="ＭＳ Ｐゴシック" panose="020B0600070205080204" pitchFamily="34" charset="-128"/>
              </a:rPr>
              <a:t>Blocked practice </a:t>
            </a:r>
            <a:r>
              <a:rPr lang="en-US" altLang="en-US" sz="3200" dirty="0">
                <a:solidFill>
                  <a:schemeClr val="accent1">
                    <a:lumMod val="75000"/>
                  </a:schemeClr>
                </a:solidFill>
                <a:ea typeface="ＭＳ Ｐゴシック" panose="020B0600070205080204" pitchFamily="34" charset="-128"/>
              </a:rPr>
              <a:t>is an activity that involves practicing a skill in a repetitive manner.  The items are practiced to a specified response criterion.  </a:t>
            </a:r>
          </a:p>
          <a:p>
            <a:pPr>
              <a:buFontTx/>
              <a:buChar char="•"/>
            </a:pPr>
            <a:r>
              <a:rPr lang="en-US" altLang="en-US" sz="3200" i="1" dirty="0">
                <a:solidFill>
                  <a:schemeClr val="accent1">
                    <a:lumMod val="75000"/>
                  </a:schemeClr>
                </a:solidFill>
                <a:ea typeface="ＭＳ Ｐゴシック" panose="020B0600070205080204" pitchFamily="34" charset="-128"/>
              </a:rPr>
              <a:t>Random practice </a:t>
            </a:r>
            <a:r>
              <a:rPr lang="en-US" altLang="en-US" sz="3200" dirty="0">
                <a:solidFill>
                  <a:schemeClr val="accent1">
                    <a:lumMod val="75000"/>
                  </a:schemeClr>
                </a:solidFill>
                <a:ea typeface="ＭＳ Ｐゴシック" panose="020B0600070205080204" pitchFamily="34" charset="-128"/>
              </a:rPr>
              <a:t>differs since the skill is practiced but the order of items is randomized; some items do not involve practice of the target. </a:t>
            </a:r>
          </a:p>
          <a:p>
            <a:endParaRPr lang="en-US" dirty="0"/>
          </a:p>
        </p:txBody>
      </p:sp>
      <p:sp>
        <p:nvSpPr>
          <p:cNvPr id="4" name="Slide Number Placeholder 3">
            <a:extLst>
              <a:ext uri="{FF2B5EF4-FFF2-40B4-BE49-F238E27FC236}">
                <a16:creationId xmlns:a16="http://schemas.microsoft.com/office/drawing/2014/main" id="{9205855D-E3F2-D540-8A60-F440A293B001}"/>
              </a:ext>
            </a:extLst>
          </p:cNvPr>
          <p:cNvSpPr>
            <a:spLocks noGrp="1"/>
          </p:cNvSpPr>
          <p:nvPr>
            <p:ph type="sldNum" sz="quarter" idx="12"/>
          </p:nvPr>
        </p:nvSpPr>
        <p:spPr/>
        <p:txBody>
          <a:bodyPr/>
          <a:lstStyle/>
          <a:p>
            <a:fld id="{FA121F7E-94F8-415C-A431-AF0C60F261AA}" type="slidenum">
              <a:rPr lang="en-US" smtClean="0"/>
              <a:pPr/>
              <a:t>73</a:t>
            </a:fld>
            <a:endParaRPr lang="en-US" dirty="0"/>
          </a:p>
        </p:txBody>
      </p:sp>
    </p:spTree>
    <p:extLst>
      <p:ext uri="{BB962C8B-B14F-4D97-AF65-F5344CB8AC3E}">
        <p14:creationId xmlns:p14="http://schemas.microsoft.com/office/powerpoint/2010/main" val="30317203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BD3C6-091B-5C40-88AF-5EF113A5B9CD}"/>
              </a:ext>
            </a:extLst>
          </p:cNvPr>
          <p:cNvSpPr>
            <a:spLocks noGrp="1"/>
          </p:cNvSpPr>
          <p:nvPr>
            <p:ph type="title"/>
          </p:nvPr>
        </p:nvSpPr>
        <p:spPr/>
        <p:txBody>
          <a:bodyPr/>
          <a:lstStyle/>
          <a:p>
            <a:pPr algn="ctr"/>
            <a:r>
              <a:rPr lang="en-US" dirty="0">
                <a:solidFill>
                  <a:schemeClr val="accent1">
                    <a:lumMod val="75000"/>
                  </a:schemeClr>
                </a:solidFill>
              </a:rPr>
              <a:t>Presentation of Stimuli</a:t>
            </a:r>
          </a:p>
        </p:txBody>
      </p:sp>
      <p:sp>
        <p:nvSpPr>
          <p:cNvPr id="3" name="Content Placeholder 2">
            <a:extLst>
              <a:ext uri="{FF2B5EF4-FFF2-40B4-BE49-F238E27FC236}">
                <a16:creationId xmlns:a16="http://schemas.microsoft.com/office/drawing/2014/main" id="{831E9C76-0E0D-0845-A1C6-2DA9B2EACEDF}"/>
              </a:ext>
            </a:extLst>
          </p:cNvPr>
          <p:cNvSpPr>
            <a:spLocks noGrp="1"/>
          </p:cNvSpPr>
          <p:nvPr>
            <p:ph idx="1"/>
          </p:nvPr>
        </p:nvSpPr>
        <p:spPr/>
        <p:txBody>
          <a:bodyPr/>
          <a:lstStyle/>
          <a:p>
            <a:r>
              <a:rPr lang="en-US" altLang="en-US" sz="3200" dirty="0">
                <a:solidFill>
                  <a:schemeClr val="accent1">
                    <a:lumMod val="75000"/>
                  </a:schemeClr>
                </a:solidFill>
                <a:ea typeface="ＭＳ Ｐゴシック" panose="020B0600070205080204" pitchFamily="34" charset="-128"/>
              </a:rPr>
              <a:t>Studies show better retention with randomized practice as opposed to blocked practice; however, both types of practice are useful at different stages of skill development.</a:t>
            </a:r>
          </a:p>
          <a:p>
            <a:endParaRPr lang="en-US" dirty="0"/>
          </a:p>
        </p:txBody>
      </p:sp>
    </p:spTree>
    <p:extLst>
      <p:ext uri="{BB962C8B-B14F-4D97-AF65-F5344CB8AC3E}">
        <p14:creationId xmlns:p14="http://schemas.microsoft.com/office/powerpoint/2010/main" val="41394788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51D401-707A-CD42-A422-9BCC852ED7CE}"/>
              </a:ext>
            </a:extLst>
          </p:cNvPr>
          <p:cNvSpPr>
            <a:spLocks noGrp="1"/>
          </p:cNvSpPr>
          <p:nvPr>
            <p:ph type="title"/>
          </p:nvPr>
        </p:nvSpPr>
        <p:spPr/>
        <p:txBody>
          <a:bodyPr/>
          <a:lstStyle/>
          <a:p>
            <a:pPr algn="ctr"/>
            <a:r>
              <a:rPr lang="en-US" dirty="0">
                <a:solidFill>
                  <a:schemeClr val="accent1">
                    <a:lumMod val="75000"/>
                  </a:schemeClr>
                </a:solidFill>
                <a:latin typeface="+mn-lt"/>
              </a:rPr>
              <a:t>Stimuli Examples</a:t>
            </a:r>
          </a:p>
        </p:txBody>
      </p:sp>
      <p:sp>
        <p:nvSpPr>
          <p:cNvPr id="6" name="Content Placeholder 5">
            <a:extLst>
              <a:ext uri="{FF2B5EF4-FFF2-40B4-BE49-F238E27FC236}">
                <a16:creationId xmlns:a16="http://schemas.microsoft.com/office/drawing/2014/main" id="{C8EA78DA-1A5E-6F40-8D7D-B11CE430421F}"/>
              </a:ext>
            </a:extLst>
          </p:cNvPr>
          <p:cNvSpPr>
            <a:spLocks noGrp="1"/>
          </p:cNvSpPr>
          <p:nvPr>
            <p:ph sz="half" idx="1"/>
          </p:nvPr>
        </p:nvSpPr>
        <p:spPr/>
        <p:txBody>
          <a:bodyPr>
            <a:normAutofit fontScale="77500" lnSpcReduction="20000"/>
          </a:bodyPr>
          <a:lstStyle/>
          <a:p>
            <a:r>
              <a:rPr lang="en-US" sz="3500" dirty="0">
                <a:solidFill>
                  <a:schemeClr val="accent1">
                    <a:lumMod val="75000"/>
                  </a:schemeClr>
                </a:solidFill>
              </a:rPr>
              <a:t>Block Practice</a:t>
            </a:r>
          </a:p>
          <a:p>
            <a:r>
              <a:rPr lang="en-US" altLang="en-US" sz="3500" dirty="0">
                <a:solidFill>
                  <a:schemeClr val="accent1">
                    <a:lumMod val="75000"/>
                  </a:schemeClr>
                </a:solidFill>
                <a:ea typeface="ＭＳ Ｐゴシック" panose="020B0600070205080204" pitchFamily="34" charset="-128"/>
              </a:rPr>
              <a:t>1. </a:t>
            </a:r>
            <a:r>
              <a:rPr lang="en-US" altLang="en-US" sz="3500" dirty="0">
                <a:solidFill>
                  <a:srgbClr val="FF0000"/>
                </a:solidFill>
                <a:ea typeface="ＭＳ Ｐゴシック" panose="020B0600070205080204" pitchFamily="34" charset="-128"/>
              </a:rPr>
              <a:t>run</a:t>
            </a:r>
            <a:endParaRPr lang="en-US" altLang="en-US" sz="3500" dirty="0">
              <a:ea typeface="ＭＳ Ｐゴシック" panose="020B0600070205080204" pitchFamily="34" charset="-128"/>
            </a:endParaRPr>
          </a:p>
          <a:p>
            <a:r>
              <a:rPr lang="en-US" altLang="en-US" sz="3500" dirty="0">
                <a:solidFill>
                  <a:schemeClr val="accent1">
                    <a:lumMod val="75000"/>
                  </a:schemeClr>
                </a:solidFill>
                <a:ea typeface="ＭＳ Ｐゴシック" panose="020B0600070205080204" pitchFamily="34" charset="-128"/>
              </a:rPr>
              <a:t>2</a:t>
            </a:r>
            <a:r>
              <a:rPr lang="en-US" altLang="en-US" sz="3500" dirty="0">
                <a:ea typeface="ＭＳ Ｐゴシック" panose="020B0600070205080204" pitchFamily="34" charset="-128"/>
              </a:rPr>
              <a:t>. </a:t>
            </a:r>
            <a:r>
              <a:rPr lang="en-US" altLang="en-US" sz="3500" dirty="0">
                <a:solidFill>
                  <a:srgbClr val="FF0000"/>
                </a:solidFill>
                <a:ea typeface="ＭＳ Ｐゴシック" panose="020B0600070205080204" pitchFamily="34" charset="-128"/>
              </a:rPr>
              <a:t>rick</a:t>
            </a:r>
            <a:endParaRPr lang="en-US" altLang="en-US" sz="3500" dirty="0">
              <a:ea typeface="ＭＳ Ｐゴシック" panose="020B0600070205080204" pitchFamily="34" charset="-128"/>
            </a:endParaRPr>
          </a:p>
          <a:p>
            <a:r>
              <a:rPr lang="en-US" altLang="en-US" sz="3500" dirty="0">
                <a:solidFill>
                  <a:schemeClr val="accent1">
                    <a:lumMod val="75000"/>
                  </a:schemeClr>
                </a:solidFill>
                <a:ea typeface="ＭＳ Ｐゴシック" panose="020B0600070205080204" pitchFamily="34" charset="-128"/>
              </a:rPr>
              <a:t>3</a:t>
            </a:r>
            <a:r>
              <a:rPr lang="en-US" altLang="en-US" sz="3500" dirty="0">
                <a:ea typeface="ＭＳ Ｐゴシック" panose="020B0600070205080204" pitchFamily="34" charset="-128"/>
              </a:rPr>
              <a:t>. </a:t>
            </a:r>
            <a:r>
              <a:rPr lang="en-US" altLang="en-US" sz="3500" dirty="0">
                <a:solidFill>
                  <a:srgbClr val="FF0000"/>
                </a:solidFill>
                <a:ea typeface="ＭＳ Ｐゴシック" panose="020B0600070205080204" pitchFamily="34" charset="-128"/>
              </a:rPr>
              <a:t>rope</a:t>
            </a:r>
            <a:endParaRPr lang="en-US" altLang="en-US" sz="3500" dirty="0">
              <a:ea typeface="ＭＳ Ｐゴシック" panose="020B0600070205080204" pitchFamily="34" charset="-128"/>
            </a:endParaRPr>
          </a:p>
          <a:p>
            <a:r>
              <a:rPr lang="en-US" altLang="en-US" sz="3500" dirty="0">
                <a:solidFill>
                  <a:schemeClr val="accent1">
                    <a:lumMod val="75000"/>
                  </a:schemeClr>
                </a:solidFill>
                <a:ea typeface="ＭＳ Ｐゴシック" panose="020B0600070205080204" pitchFamily="34" charset="-128"/>
              </a:rPr>
              <a:t>4</a:t>
            </a:r>
            <a:r>
              <a:rPr lang="en-US" altLang="en-US" sz="3500" dirty="0">
                <a:ea typeface="ＭＳ Ｐゴシック" panose="020B0600070205080204" pitchFamily="34" charset="-128"/>
              </a:rPr>
              <a:t>. </a:t>
            </a:r>
            <a:r>
              <a:rPr lang="en-US" altLang="en-US" sz="3500" dirty="0">
                <a:solidFill>
                  <a:srgbClr val="FF0000"/>
                </a:solidFill>
                <a:ea typeface="ＭＳ Ｐゴシック" panose="020B0600070205080204" pitchFamily="34" charset="-128"/>
              </a:rPr>
              <a:t>rug</a:t>
            </a:r>
            <a:endParaRPr lang="en-US" altLang="en-US" sz="3500" dirty="0">
              <a:ea typeface="ＭＳ Ｐゴシック" panose="020B0600070205080204" pitchFamily="34" charset="-128"/>
            </a:endParaRPr>
          </a:p>
          <a:p>
            <a:r>
              <a:rPr lang="en-US" altLang="en-US" sz="3500" dirty="0">
                <a:solidFill>
                  <a:schemeClr val="accent1">
                    <a:lumMod val="75000"/>
                  </a:schemeClr>
                </a:solidFill>
                <a:ea typeface="ＭＳ Ｐゴシック" panose="020B0600070205080204" pitchFamily="34" charset="-128"/>
              </a:rPr>
              <a:t>5</a:t>
            </a:r>
            <a:r>
              <a:rPr lang="en-US" altLang="en-US" sz="3500" dirty="0">
                <a:ea typeface="ＭＳ Ｐゴシック" panose="020B0600070205080204" pitchFamily="34" charset="-128"/>
              </a:rPr>
              <a:t>. </a:t>
            </a:r>
            <a:r>
              <a:rPr lang="en-US" altLang="en-US" sz="3500" dirty="0">
                <a:solidFill>
                  <a:srgbClr val="FF0000"/>
                </a:solidFill>
                <a:ea typeface="ＭＳ Ｐゴシック" panose="020B0600070205080204" pitchFamily="34" charset="-128"/>
              </a:rPr>
              <a:t>red</a:t>
            </a:r>
            <a:endParaRPr lang="en-US" altLang="en-US" sz="3500" dirty="0">
              <a:ea typeface="ＭＳ Ｐゴシック" panose="020B0600070205080204" pitchFamily="34" charset="-128"/>
            </a:endParaRPr>
          </a:p>
          <a:p>
            <a:pPr marL="0" indent="0">
              <a:buNone/>
            </a:pPr>
            <a:endParaRPr lang="en-US" dirty="0"/>
          </a:p>
        </p:txBody>
      </p:sp>
      <p:sp>
        <p:nvSpPr>
          <p:cNvPr id="7" name="Content Placeholder 6">
            <a:extLst>
              <a:ext uri="{FF2B5EF4-FFF2-40B4-BE49-F238E27FC236}">
                <a16:creationId xmlns:a16="http://schemas.microsoft.com/office/drawing/2014/main" id="{F9258F61-078E-B146-B56D-AE339CE7BD43}"/>
              </a:ext>
            </a:extLst>
          </p:cNvPr>
          <p:cNvSpPr>
            <a:spLocks noGrp="1"/>
          </p:cNvSpPr>
          <p:nvPr>
            <p:ph sz="half" idx="2"/>
          </p:nvPr>
        </p:nvSpPr>
        <p:spPr/>
        <p:txBody>
          <a:bodyPr>
            <a:normAutofit fontScale="77500" lnSpcReduction="20000"/>
          </a:bodyPr>
          <a:lstStyle/>
          <a:p>
            <a:r>
              <a:rPr lang="en-US" sz="3500" dirty="0">
                <a:solidFill>
                  <a:schemeClr val="accent1">
                    <a:lumMod val="75000"/>
                  </a:schemeClr>
                </a:solidFill>
              </a:rPr>
              <a:t>Randomized Practice</a:t>
            </a:r>
          </a:p>
          <a:p>
            <a:r>
              <a:rPr lang="en-US" altLang="en-US" sz="3500" dirty="0">
                <a:solidFill>
                  <a:schemeClr val="accent1">
                    <a:lumMod val="75000"/>
                  </a:schemeClr>
                </a:solidFill>
                <a:ea typeface="ＭＳ Ｐゴシック" panose="020B0600070205080204" pitchFamily="34" charset="-128"/>
              </a:rPr>
              <a:t>1. soup</a:t>
            </a:r>
          </a:p>
          <a:p>
            <a:r>
              <a:rPr lang="en-US" altLang="en-US" sz="3500" dirty="0">
                <a:solidFill>
                  <a:schemeClr val="accent1">
                    <a:lumMod val="75000"/>
                  </a:schemeClr>
                </a:solidFill>
                <a:ea typeface="ＭＳ Ｐゴシック" panose="020B0600070205080204" pitchFamily="34" charset="-128"/>
              </a:rPr>
              <a:t>2</a:t>
            </a:r>
            <a:r>
              <a:rPr lang="en-US" altLang="en-US" sz="3500" dirty="0">
                <a:ea typeface="ＭＳ Ｐゴシック" panose="020B0600070205080204" pitchFamily="34" charset="-128"/>
              </a:rPr>
              <a:t>. </a:t>
            </a:r>
            <a:r>
              <a:rPr lang="en-US" altLang="en-US" sz="3500" dirty="0">
                <a:solidFill>
                  <a:srgbClr val="FF0000"/>
                </a:solidFill>
                <a:ea typeface="ＭＳ Ｐゴシック" panose="020B0600070205080204" pitchFamily="34" charset="-128"/>
              </a:rPr>
              <a:t>rug</a:t>
            </a:r>
            <a:endParaRPr lang="en-US" altLang="en-US" sz="3500" dirty="0">
              <a:ea typeface="ＭＳ Ｐゴシック" panose="020B0600070205080204" pitchFamily="34" charset="-128"/>
            </a:endParaRPr>
          </a:p>
          <a:p>
            <a:r>
              <a:rPr lang="en-US" altLang="en-US" sz="3500" dirty="0">
                <a:solidFill>
                  <a:schemeClr val="accent1">
                    <a:lumMod val="75000"/>
                  </a:schemeClr>
                </a:solidFill>
                <a:ea typeface="ＭＳ Ｐゴシック" panose="020B0600070205080204" pitchFamily="34" charset="-128"/>
              </a:rPr>
              <a:t>3. ten</a:t>
            </a:r>
          </a:p>
          <a:p>
            <a:r>
              <a:rPr lang="en-US" altLang="en-US" sz="3500" dirty="0">
                <a:solidFill>
                  <a:schemeClr val="accent1">
                    <a:lumMod val="75000"/>
                  </a:schemeClr>
                </a:solidFill>
                <a:ea typeface="ＭＳ Ｐゴシック" panose="020B0600070205080204" pitchFamily="34" charset="-128"/>
              </a:rPr>
              <a:t>4. </a:t>
            </a:r>
            <a:r>
              <a:rPr lang="en-US" altLang="en-US" sz="3500" dirty="0">
                <a:solidFill>
                  <a:srgbClr val="FF0000"/>
                </a:solidFill>
                <a:ea typeface="ＭＳ Ｐゴシック" panose="020B0600070205080204" pitchFamily="34" charset="-128"/>
              </a:rPr>
              <a:t>rick</a:t>
            </a:r>
          </a:p>
          <a:p>
            <a:r>
              <a:rPr lang="en-US" altLang="en-US" sz="3500" dirty="0">
                <a:solidFill>
                  <a:schemeClr val="accent1">
                    <a:lumMod val="75000"/>
                  </a:schemeClr>
                </a:solidFill>
                <a:ea typeface="ＭＳ Ｐゴシック" panose="020B0600070205080204" pitchFamily="34" charset="-128"/>
              </a:rPr>
              <a:t>5. soap</a:t>
            </a:r>
          </a:p>
          <a:p>
            <a:r>
              <a:rPr lang="en-US" altLang="en-US" sz="3500" dirty="0">
                <a:solidFill>
                  <a:schemeClr val="accent1">
                    <a:lumMod val="75000"/>
                  </a:schemeClr>
                </a:solidFill>
                <a:ea typeface="ＭＳ Ｐゴシック" panose="020B0600070205080204" pitchFamily="34" charset="-128"/>
              </a:rPr>
              <a:t>6. </a:t>
            </a:r>
            <a:r>
              <a:rPr lang="en-US" altLang="en-US" sz="3500" dirty="0">
                <a:solidFill>
                  <a:srgbClr val="FF0000"/>
                </a:solidFill>
                <a:ea typeface="ＭＳ Ｐゴシック" panose="020B0600070205080204" pitchFamily="34" charset="-128"/>
              </a:rPr>
              <a:t>red</a:t>
            </a:r>
            <a:endParaRPr lang="en-US" altLang="en-US" sz="3500" dirty="0">
              <a:solidFill>
                <a:schemeClr val="accent1">
                  <a:lumMod val="75000"/>
                </a:schemeClr>
              </a:solidFill>
              <a:ea typeface="ＭＳ Ｐゴシック" panose="020B0600070205080204" pitchFamily="34" charset="-128"/>
            </a:endParaRPr>
          </a:p>
          <a:p>
            <a:r>
              <a:rPr lang="en-US" altLang="en-US" sz="3500" dirty="0">
                <a:solidFill>
                  <a:schemeClr val="accent1">
                    <a:lumMod val="75000"/>
                  </a:schemeClr>
                </a:solidFill>
                <a:ea typeface="ＭＳ Ｐゴシック" panose="020B0600070205080204" pitchFamily="34" charset="-128"/>
              </a:rPr>
              <a:t>7. bite</a:t>
            </a:r>
          </a:p>
          <a:p>
            <a:r>
              <a:rPr lang="en-US" altLang="en-US" sz="3500" dirty="0">
                <a:solidFill>
                  <a:schemeClr val="accent1">
                    <a:lumMod val="75000"/>
                  </a:schemeClr>
                </a:solidFill>
                <a:ea typeface="ＭＳ Ｐゴシック" panose="020B0600070205080204" pitchFamily="34" charset="-128"/>
              </a:rPr>
              <a:t>8</a:t>
            </a:r>
            <a:r>
              <a:rPr lang="en-US" altLang="en-US" sz="3500" dirty="0">
                <a:ea typeface="ＭＳ Ｐゴシック" panose="020B0600070205080204" pitchFamily="34" charset="-128"/>
              </a:rPr>
              <a:t>. </a:t>
            </a:r>
            <a:r>
              <a:rPr lang="en-US" altLang="en-US" sz="3500" dirty="0">
                <a:solidFill>
                  <a:srgbClr val="FF0000"/>
                </a:solidFill>
                <a:ea typeface="ＭＳ Ｐゴシック" panose="020B0600070205080204" pitchFamily="34" charset="-128"/>
              </a:rPr>
              <a:t>run</a:t>
            </a:r>
            <a:endParaRPr lang="en-US" altLang="en-US" sz="3500" dirty="0">
              <a:ea typeface="ＭＳ Ｐゴシック" panose="020B0600070205080204" pitchFamily="34" charset="-128"/>
            </a:endParaRPr>
          </a:p>
          <a:p>
            <a:r>
              <a:rPr lang="en-US" altLang="en-US" sz="3500" dirty="0">
                <a:solidFill>
                  <a:schemeClr val="accent1">
                    <a:lumMod val="75000"/>
                  </a:schemeClr>
                </a:solidFill>
                <a:ea typeface="ＭＳ Ｐゴシック" panose="020B0600070205080204" pitchFamily="34" charset="-128"/>
              </a:rPr>
              <a:t>9. </a:t>
            </a:r>
            <a:r>
              <a:rPr lang="en-US" altLang="en-US" sz="3500" dirty="0">
                <a:solidFill>
                  <a:srgbClr val="FF0000"/>
                </a:solidFill>
                <a:ea typeface="ＭＳ Ｐゴシック" panose="020B0600070205080204" pitchFamily="34" charset="-128"/>
              </a:rPr>
              <a:t>rope</a:t>
            </a:r>
            <a:endParaRPr lang="en-US" altLang="en-US" sz="3500" dirty="0">
              <a:ea typeface="ＭＳ Ｐゴシック" panose="020B0600070205080204" pitchFamily="34" charset="-128"/>
            </a:endParaRPr>
          </a:p>
          <a:p>
            <a:pPr marL="0" indent="0">
              <a:buNone/>
            </a:pPr>
            <a:endParaRPr lang="en-US" dirty="0"/>
          </a:p>
        </p:txBody>
      </p:sp>
      <p:sp>
        <p:nvSpPr>
          <p:cNvPr id="4" name="Slide Number Placeholder 3">
            <a:extLst>
              <a:ext uri="{FF2B5EF4-FFF2-40B4-BE49-F238E27FC236}">
                <a16:creationId xmlns:a16="http://schemas.microsoft.com/office/drawing/2014/main" id="{E56F9877-DD0A-6B41-A0FE-A6F36299E52E}"/>
              </a:ext>
            </a:extLst>
          </p:cNvPr>
          <p:cNvSpPr>
            <a:spLocks noGrp="1"/>
          </p:cNvSpPr>
          <p:nvPr>
            <p:ph type="sldNum" sz="quarter" idx="12"/>
          </p:nvPr>
        </p:nvSpPr>
        <p:spPr/>
        <p:txBody>
          <a:bodyPr/>
          <a:lstStyle/>
          <a:p>
            <a:fld id="{FA121F7E-94F8-415C-A431-AF0C60F261AA}" type="slidenum">
              <a:rPr lang="en-US" smtClean="0"/>
              <a:pPr/>
              <a:t>75</a:t>
            </a:fld>
            <a:endParaRPr lang="en-US" dirty="0"/>
          </a:p>
        </p:txBody>
      </p:sp>
    </p:spTree>
    <p:extLst>
      <p:ext uri="{BB962C8B-B14F-4D97-AF65-F5344CB8AC3E}">
        <p14:creationId xmlns:p14="http://schemas.microsoft.com/office/powerpoint/2010/main" val="25603891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EA0C-C7FA-DA4E-825D-FFC4D4DD3AA0}"/>
              </a:ext>
            </a:extLst>
          </p:cNvPr>
          <p:cNvSpPr>
            <a:spLocks noGrp="1"/>
          </p:cNvSpPr>
          <p:nvPr>
            <p:ph type="title"/>
          </p:nvPr>
        </p:nvSpPr>
        <p:spPr/>
        <p:txBody>
          <a:bodyPr/>
          <a:lstStyle/>
          <a:p>
            <a:pPr algn="ctr"/>
            <a:r>
              <a:rPr lang="en-US" dirty="0">
                <a:solidFill>
                  <a:schemeClr val="accent1">
                    <a:lumMod val="75000"/>
                  </a:schemeClr>
                </a:solidFill>
                <a:latin typeface="+mn-lt"/>
              </a:rPr>
              <a:t>Presentation of Stimuli</a:t>
            </a:r>
          </a:p>
        </p:txBody>
      </p:sp>
      <p:sp>
        <p:nvSpPr>
          <p:cNvPr id="3" name="Content Placeholder 2">
            <a:extLst>
              <a:ext uri="{FF2B5EF4-FFF2-40B4-BE49-F238E27FC236}">
                <a16:creationId xmlns:a16="http://schemas.microsoft.com/office/drawing/2014/main" id="{AD3F6F58-DE1E-9045-85D0-AB6D1A196133}"/>
              </a:ext>
            </a:extLst>
          </p:cNvPr>
          <p:cNvSpPr>
            <a:spLocks noGrp="1"/>
          </p:cNvSpPr>
          <p:nvPr>
            <p:ph idx="1"/>
          </p:nvPr>
        </p:nvSpPr>
        <p:spPr/>
        <p:txBody>
          <a:bodyPr/>
          <a:lstStyle/>
          <a:p>
            <a:pPr>
              <a:buFontTx/>
              <a:buChar char="•"/>
            </a:pPr>
            <a:r>
              <a:rPr lang="en-US" altLang="en-US" sz="3200" dirty="0">
                <a:solidFill>
                  <a:schemeClr val="accent1">
                    <a:lumMod val="75000"/>
                  </a:schemeClr>
                </a:solidFill>
                <a:ea typeface="ＭＳ Ｐゴシック" panose="020B0600070205080204" pitchFamily="34" charset="-128"/>
              </a:rPr>
              <a:t>Variable practice involves practicing many different variations, so that the skill is carried out under a number of different conditions, similar to the actual use of the skill.  </a:t>
            </a:r>
          </a:p>
          <a:p>
            <a:pPr>
              <a:buFontTx/>
              <a:buChar char="•"/>
            </a:pPr>
            <a:r>
              <a:rPr lang="en-US" altLang="en-US" sz="3200" dirty="0">
                <a:solidFill>
                  <a:schemeClr val="accent1">
                    <a:lumMod val="75000"/>
                  </a:schemeClr>
                </a:solidFill>
                <a:ea typeface="ＭＳ Ｐゴシック" panose="020B0600070205080204" pitchFamily="34" charset="-128"/>
              </a:rPr>
              <a:t>The child is required to utilize the learned motor program in combination with the motor programs for other speech sounds. </a:t>
            </a:r>
          </a:p>
          <a:p>
            <a:pPr marL="0" indent="0">
              <a:buNone/>
            </a:pPr>
            <a:endParaRPr lang="en-US" dirty="0"/>
          </a:p>
        </p:txBody>
      </p:sp>
      <p:sp>
        <p:nvSpPr>
          <p:cNvPr id="4" name="Slide Number Placeholder 3">
            <a:extLst>
              <a:ext uri="{FF2B5EF4-FFF2-40B4-BE49-F238E27FC236}">
                <a16:creationId xmlns:a16="http://schemas.microsoft.com/office/drawing/2014/main" id="{422940C2-26F6-D644-B9C2-05076DCC6EC3}"/>
              </a:ext>
            </a:extLst>
          </p:cNvPr>
          <p:cNvSpPr>
            <a:spLocks noGrp="1"/>
          </p:cNvSpPr>
          <p:nvPr>
            <p:ph type="sldNum" sz="quarter" idx="12"/>
          </p:nvPr>
        </p:nvSpPr>
        <p:spPr/>
        <p:txBody>
          <a:bodyPr/>
          <a:lstStyle/>
          <a:p>
            <a:fld id="{FA121F7E-94F8-415C-A431-AF0C60F261AA}" type="slidenum">
              <a:rPr lang="en-US" smtClean="0"/>
              <a:pPr/>
              <a:t>76</a:t>
            </a:fld>
            <a:endParaRPr lang="en-US" dirty="0"/>
          </a:p>
        </p:txBody>
      </p:sp>
    </p:spTree>
    <p:extLst>
      <p:ext uri="{BB962C8B-B14F-4D97-AF65-F5344CB8AC3E}">
        <p14:creationId xmlns:p14="http://schemas.microsoft.com/office/powerpoint/2010/main" val="36663167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FCD5-A0E5-8949-A91E-4A6C1423046F}"/>
              </a:ext>
            </a:extLst>
          </p:cNvPr>
          <p:cNvSpPr>
            <a:spLocks noGrp="1"/>
          </p:cNvSpPr>
          <p:nvPr>
            <p:ph type="title"/>
          </p:nvPr>
        </p:nvSpPr>
        <p:spPr/>
        <p:txBody>
          <a:bodyPr/>
          <a:lstStyle/>
          <a:p>
            <a:pPr algn="ctr"/>
            <a:r>
              <a:rPr lang="en-US" dirty="0">
                <a:solidFill>
                  <a:schemeClr val="accent1">
                    <a:lumMod val="75000"/>
                  </a:schemeClr>
                </a:solidFill>
                <a:latin typeface="+mn-lt"/>
              </a:rPr>
              <a:t>Presentation of Stimuli</a:t>
            </a:r>
            <a:endParaRPr lang="en-US" dirty="0">
              <a:latin typeface="+mn-lt"/>
            </a:endParaRPr>
          </a:p>
        </p:txBody>
      </p:sp>
      <p:sp>
        <p:nvSpPr>
          <p:cNvPr id="3" name="Content Placeholder 2">
            <a:extLst>
              <a:ext uri="{FF2B5EF4-FFF2-40B4-BE49-F238E27FC236}">
                <a16:creationId xmlns:a16="http://schemas.microsoft.com/office/drawing/2014/main" id="{F4F11C74-5F52-AD4B-823C-9BF39A72D0A5}"/>
              </a:ext>
            </a:extLst>
          </p:cNvPr>
          <p:cNvSpPr>
            <a:spLocks noGrp="1"/>
          </p:cNvSpPr>
          <p:nvPr>
            <p:ph idx="1"/>
          </p:nvPr>
        </p:nvSpPr>
        <p:spPr/>
        <p:txBody>
          <a:bodyPr/>
          <a:lstStyle/>
          <a:p>
            <a:r>
              <a:rPr lang="en-US" altLang="en-US" sz="3200" dirty="0">
                <a:solidFill>
                  <a:schemeClr val="accent1">
                    <a:lumMod val="75000"/>
                  </a:schemeClr>
                </a:solidFill>
                <a:ea typeface="ＭＳ Ｐゴシック" panose="020B0600070205080204" pitchFamily="34" charset="-128"/>
              </a:rPr>
              <a:t>Constant practice differs from variable practice in that only a single variation within the desired skill is practiced.  </a:t>
            </a:r>
          </a:p>
          <a:p>
            <a:r>
              <a:rPr lang="en-US" altLang="en-US" sz="3200" dirty="0">
                <a:solidFill>
                  <a:schemeClr val="accent1">
                    <a:lumMod val="75000"/>
                  </a:schemeClr>
                </a:solidFill>
                <a:ea typeface="ＭＳ Ｐゴシック" panose="020B0600070205080204" pitchFamily="34" charset="-128"/>
              </a:rPr>
              <a:t>Possibly a single context might be identified that was problematic for the learner and material would be so organized.</a:t>
            </a:r>
          </a:p>
          <a:p>
            <a:pPr marL="0" indent="0">
              <a:buNone/>
            </a:pPr>
            <a:endParaRPr lang="en-US" dirty="0"/>
          </a:p>
        </p:txBody>
      </p:sp>
    </p:spTree>
    <p:extLst>
      <p:ext uri="{BB962C8B-B14F-4D97-AF65-F5344CB8AC3E}">
        <p14:creationId xmlns:p14="http://schemas.microsoft.com/office/powerpoint/2010/main" val="21704223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73151A-438E-1D4F-8EAF-1A6C3D58D83D}"/>
              </a:ext>
            </a:extLst>
          </p:cNvPr>
          <p:cNvSpPr>
            <a:spLocks noGrp="1"/>
          </p:cNvSpPr>
          <p:nvPr>
            <p:ph type="title"/>
          </p:nvPr>
        </p:nvSpPr>
        <p:spPr/>
        <p:txBody>
          <a:bodyPr/>
          <a:lstStyle/>
          <a:p>
            <a:pPr algn="ctr"/>
            <a:r>
              <a:rPr lang="en-US" dirty="0">
                <a:solidFill>
                  <a:schemeClr val="accent1">
                    <a:lumMod val="75000"/>
                  </a:schemeClr>
                </a:solidFill>
                <a:latin typeface="+mn-lt"/>
              </a:rPr>
              <a:t>Stimuli Examples</a:t>
            </a:r>
          </a:p>
        </p:txBody>
      </p:sp>
      <p:sp>
        <p:nvSpPr>
          <p:cNvPr id="6" name="Content Placeholder 5">
            <a:extLst>
              <a:ext uri="{FF2B5EF4-FFF2-40B4-BE49-F238E27FC236}">
                <a16:creationId xmlns:a16="http://schemas.microsoft.com/office/drawing/2014/main" id="{39CD97E8-DE7D-8D4A-843A-BC24E6240F0E}"/>
              </a:ext>
            </a:extLst>
          </p:cNvPr>
          <p:cNvSpPr>
            <a:spLocks noGrp="1"/>
          </p:cNvSpPr>
          <p:nvPr>
            <p:ph sz="half" idx="1"/>
          </p:nvPr>
        </p:nvSpPr>
        <p:spPr/>
        <p:txBody>
          <a:bodyPr>
            <a:normAutofit fontScale="92500" lnSpcReduction="20000"/>
          </a:bodyPr>
          <a:lstStyle/>
          <a:p>
            <a:r>
              <a:rPr lang="en-US" dirty="0">
                <a:solidFill>
                  <a:schemeClr val="accent1">
                    <a:lumMod val="75000"/>
                  </a:schemeClr>
                </a:solidFill>
              </a:rPr>
              <a:t>Variable Practice</a:t>
            </a:r>
          </a:p>
          <a:p>
            <a:r>
              <a:rPr lang="en-US" altLang="en-US" dirty="0">
                <a:solidFill>
                  <a:schemeClr val="accent1">
                    <a:lumMod val="75000"/>
                  </a:schemeClr>
                </a:solidFill>
                <a:ea typeface="ＭＳ Ｐゴシック" panose="020B0600070205080204" pitchFamily="34" charset="-128"/>
              </a:rPr>
              <a:t>1. </a:t>
            </a:r>
            <a:r>
              <a:rPr lang="en-US" altLang="en-US" dirty="0">
                <a:solidFill>
                  <a:srgbClr val="FF0000"/>
                </a:solidFill>
                <a:ea typeface="ＭＳ Ｐゴシック" panose="020B0600070205080204" pitchFamily="34" charset="-128"/>
              </a:rPr>
              <a:t>tr</a:t>
            </a:r>
            <a:r>
              <a:rPr lang="en-US" altLang="en-US" dirty="0">
                <a:solidFill>
                  <a:schemeClr val="accent1">
                    <a:lumMod val="75000"/>
                  </a:schemeClr>
                </a:solidFill>
                <a:ea typeface="ＭＳ Ｐゴシック" panose="020B0600070205080204" pitchFamily="34" charset="-128"/>
              </a:rPr>
              <a:t>ee</a:t>
            </a:r>
          </a:p>
          <a:p>
            <a:r>
              <a:rPr lang="en-US" altLang="en-US" dirty="0">
                <a:solidFill>
                  <a:schemeClr val="accent1">
                    <a:lumMod val="75000"/>
                  </a:schemeClr>
                </a:solidFill>
                <a:ea typeface="ＭＳ Ｐゴシック" panose="020B0600070205080204" pitchFamily="34" charset="-128"/>
              </a:rPr>
              <a:t>2. </a:t>
            </a:r>
            <a:r>
              <a:rPr lang="en-US" altLang="en-US" dirty="0">
                <a:solidFill>
                  <a:srgbClr val="FF0000"/>
                </a:solidFill>
                <a:ea typeface="ＭＳ Ｐゴシック" panose="020B0600070205080204" pitchFamily="34" charset="-128"/>
              </a:rPr>
              <a:t>r</a:t>
            </a:r>
            <a:r>
              <a:rPr lang="en-US" altLang="en-US" dirty="0">
                <a:solidFill>
                  <a:schemeClr val="accent1">
                    <a:lumMod val="75000"/>
                  </a:schemeClr>
                </a:solidFill>
                <a:ea typeface="ＭＳ Ｐゴシック" panose="020B0600070205080204" pitchFamily="34" charset="-128"/>
              </a:rPr>
              <a:t>un</a:t>
            </a:r>
          </a:p>
          <a:p>
            <a:r>
              <a:rPr lang="en-US" altLang="en-US" dirty="0">
                <a:solidFill>
                  <a:schemeClr val="accent1">
                    <a:lumMod val="75000"/>
                  </a:schemeClr>
                </a:solidFill>
                <a:ea typeface="ＭＳ Ｐゴシック" panose="020B0600070205080204" pitchFamily="34" charset="-128"/>
              </a:rPr>
              <a:t>3. ba</a:t>
            </a:r>
            <a:r>
              <a:rPr lang="en-US" altLang="en-US" dirty="0">
                <a:solidFill>
                  <a:srgbClr val="FF0000"/>
                </a:solidFill>
                <a:ea typeface="ＭＳ Ｐゴシック" panose="020B0600070205080204" pitchFamily="34" charset="-128"/>
              </a:rPr>
              <a:t>r</a:t>
            </a:r>
          </a:p>
          <a:p>
            <a:r>
              <a:rPr lang="en-US" altLang="en-US" dirty="0">
                <a:solidFill>
                  <a:schemeClr val="accent1">
                    <a:lumMod val="75000"/>
                  </a:schemeClr>
                </a:solidFill>
                <a:ea typeface="ＭＳ Ｐゴシック" panose="020B0600070205080204" pitchFamily="34" charset="-128"/>
              </a:rPr>
              <a:t>4. </a:t>
            </a:r>
            <a:r>
              <a:rPr lang="en-US" altLang="en-US" dirty="0">
                <a:solidFill>
                  <a:srgbClr val="FF0000"/>
                </a:solidFill>
                <a:ea typeface="ＭＳ Ｐゴシック" panose="020B0600070205080204" pitchFamily="34" charset="-128"/>
              </a:rPr>
              <a:t>r</a:t>
            </a:r>
            <a:r>
              <a:rPr lang="en-US" altLang="en-US" dirty="0">
                <a:solidFill>
                  <a:schemeClr val="accent1">
                    <a:lumMod val="75000"/>
                  </a:schemeClr>
                </a:solidFill>
                <a:ea typeface="ＭＳ Ｐゴシック" panose="020B0600070205080204" pitchFamily="34" charset="-128"/>
              </a:rPr>
              <a:t>inse</a:t>
            </a:r>
          </a:p>
          <a:p>
            <a:r>
              <a:rPr lang="en-US" altLang="en-US" dirty="0">
                <a:solidFill>
                  <a:schemeClr val="accent1">
                    <a:lumMod val="75000"/>
                  </a:schemeClr>
                </a:solidFill>
                <a:ea typeface="ＭＳ Ｐゴシック" panose="020B0600070205080204" pitchFamily="34" charset="-128"/>
              </a:rPr>
              <a:t>5. </a:t>
            </a:r>
            <a:r>
              <a:rPr lang="en-US" altLang="en-US" dirty="0">
                <a:solidFill>
                  <a:srgbClr val="FF0000"/>
                </a:solidFill>
                <a:ea typeface="ＭＳ Ｐゴシック" panose="020B0600070205080204" pitchFamily="34" charset="-128"/>
              </a:rPr>
              <a:t>dr</a:t>
            </a:r>
            <a:r>
              <a:rPr lang="en-US" altLang="en-US" dirty="0">
                <a:solidFill>
                  <a:schemeClr val="accent1">
                    <a:lumMod val="75000"/>
                  </a:schemeClr>
                </a:solidFill>
                <a:ea typeface="ＭＳ Ｐゴシック" panose="020B0600070205080204" pitchFamily="34" charset="-128"/>
              </a:rPr>
              <a:t>ink</a:t>
            </a:r>
          </a:p>
          <a:p>
            <a:r>
              <a:rPr lang="en-US" altLang="en-US" dirty="0">
                <a:solidFill>
                  <a:schemeClr val="accent1">
                    <a:lumMod val="75000"/>
                  </a:schemeClr>
                </a:solidFill>
                <a:ea typeface="ＭＳ Ｐゴシック" panose="020B0600070205080204" pitchFamily="34" charset="-128"/>
              </a:rPr>
              <a:t>6. ea</a:t>
            </a:r>
            <a:r>
              <a:rPr lang="en-US" altLang="en-US" dirty="0">
                <a:solidFill>
                  <a:srgbClr val="FF0000"/>
                </a:solidFill>
                <a:ea typeface="ＭＳ Ｐゴシック" panose="020B0600070205080204" pitchFamily="34" charset="-128"/>
              </a:rPr>
              <a:t>r</a:t>
            </a:r>
          </a:p>
          <a:p>
            <a:r>
              <a:rPr lang="en-US" altLang="en-US" dirty="0">
                <a:solidFill>
                  <a:schemeClr val="accent1">
                    <a:lumMod val="75000"/>
                  </a:schemeClr>
                </a:solidFill>
                <a:ea typeface="ＭＳ Ｐゴシック" panose="020B0600070205080204" pitchFamily="34" charset="-128"/>
              </a:rPr>
              <a:t>7. ha</a:t>
            </a:r>
            <a:r>
              <a:rPr lang="en-US" altLang="en-US" dirty="0">
                <a:solidFill>
                  <a:srgbClr val="FF0000"/>
                </a:solidFill>
                <a:ea typeface="ＭＳ Ｐゴシック" panose="020B0600070205080204" pitchFamily="34" charset="-128"/>
              </a:rPr>
              <a:t>rp</a:t>
            </a:r>
          </a:p>
          <a:p>
            <a:r>
              <a:rPr lang="en-US" altLang="en-US" dirty="0">
                <a:solidFill>
                  <a:schemeClr val="accent1">
                    <a:lumMod val="75000"/>
                  </a:schemeClr>
                </a:solidFill>
                <a:ea typeface="ＭＳ Ｐゴシック" panose="020B0600070205080204" pitchFamily="34" charset="-128"/>
              </a:rPr>
              <a:t>8. </a:t>
            </a:r>
            <a:r>
              <a:rPr lang="en-US" altLang="en-US" dirty="0">
                <a:solidFill>
                  <a:srgbClr val="FF0000"/>
                </a:solidFill>
                <a:ea typeface="ＭＳ Ｐゴシック" panose="020B0600070205080204" pitchFamily="34" charset="-128"/>
              </a:rPr>
              <a:t>r</a:t>
            </a:r>
            <a:r>
              <a:rPr lang="en-US" altLang="en-US" dirty="0">
                <a:solidFill>
                  <a:schemeClr val="accent1">
                    <a:lumMod val="75000"/>
                  </a:schemeClr>
                </a:solidFill>
                <a:ea typeface="ＭＳ Ｐゴシック" panose="020B0600070205080204" pitchFamily="34" charset="-128"/>
              </a:rPr>
              <a:t>ace</a:t>
            </a:r>
          </a:p>
          <a:p>
            <a:r>
              <a:rPr lang="en-US" altLang="en-US" dirty="0">
                <a:solidFill>
                  <a:schemeClr val="accent1">
                    <a:lumMod val="75000"/>
                  </a:schemeClr>
                </a:solidFill>
                <a:ea typeface="ＭＳ Ｐゴシック" panose="020B0600070205080204" pitchFamily="34" charset="-128"/>
              </a:rPr>
              <a:t>9. </a:t>
            </a:r>
            <a:r>
              <a:rPr lang="en-US" altLang="en-US" dirty="0">
                <a:solidFill>
                  <a:srgbClr val="FF0000"/>
                </a:solidFill>
                <a:ea typeface="ＭＳ Ｐゴシック" panose="020B0600070205080204" pitchFamily="34" charset="-128"/>
              </a:rPr>
              <a:t>str</a:t>
            </a:r>
            <a:r>
              <a:rPr lang="en-US" altLang="en-US" dirty="0">
                <a:solidFill>
                  <a:schemeClr val="accent1">
                    <a:lumMod val="75000"/>
                  </a:schemeClr>
                </a:solidFill>
                <a:ea typeface="ＭＳ Ｐゴシック" panose="020B0600070205080204" pitchFamily="34" charset="-128"/>
              </a:rPr>
              <a:t>eam</a:t>
            </a:r>
          </a:p>
        </p:txBody>
      </p:sp>
      <p:sp>
        <p:nvSpPr>
          <p:cNvPr id="7" name="Content Placeholder 6">
            <a:extLst>
              <a:ext uri="{FF2B5EF4-FFF2-40B4-BE49-F238E27FC236}">
                <a16:creationId xmlns:a16="http://schemas.microsoft.com/office/drawing/2014/main" id="{A47E14AE-5905-8943-AEF1-8CD7E47956D6}"/>
              </a:ext>
            </a:extLst>
          </p:cNvPr>
          <p:cNvSpPr>
            <a:spLocks noGrp="1"/>
          </p:cNvSpPr>
          <p:nvPr>
            <p:ph sz="half" idx="2"/>
          </p:nvPr>
        </p:nvSpPr>
        <p:spPr/>
        <p:txBody>
          <a:bodyPr>
            <a:normAutofit fontScale="92500" lnSpcReduction="20000"/>
          </a:bodyPr>
          <a:lstStyle/>
          <a:p>
            <a:r>
              <a:rPr lang="en-US" dirty="0">
                <a:solidFill>
                  <a:schemeClr val="accent1">
                    <a:lumMod val="75000"/>
                  </a:schemeClr>
                </a:solidFill>
              </a:rPr>
              <a:t>Constant Practice</a:t>
            </a:r>
          </a:p>
          <a:p>
            <a:r>
              <a:rPr lang="en-US" altLang="en-US" dirty="0">
                <a:solidFill>
                  <a:schemeClr val="accent1">
                    <a:lumMod val="75000"/>
                  </a:schemeClr>
                </a:solidFill>
                <a:ea typeface="ＭＳ Ｐゴシック" panose="020B0600070205080204" pitchFamily="34" charset="-128"/>
              </a:rPr>
              <a:t>1. </a:t>
            </a:r>
            <a:r>
              <a:rPr lang="en-US" altLang="en-US" dirty="0">
                <a:solidFill>
                  <a:srgbClr val="FF0000"/>
                </a:solidFill>
                <a:ea typeface="ＭＳ Ｐゴシック" panose="020B0600070205080204" pitchFamily="34" charset="-128"/>
              </a:rPr>
              <a:t>r</a:t>
            </a:r>
            <a:r>
              <a:rPr lang="en-US" altLang="en-US" dirty="0">
                <a:solidFill>
                  <a:schemeClr val="accent1">
                    <a:lumMod val="75000"/>
                  </a:schemeClr>
                </a:solidFill>
                <a:ea typeface="ＭＳ Ｐゴシック" panose="020B0600070205080204" pitchFamily="34" charset="-128"/>
              </a:rPr>
              <a:t>est</a:t>
            </a:r>
          </a:p>
          <a:p>
            <a:r>
              <a:rPr lang="en-US" altLang="en-US" dirty="0">
                <a:solidFill>
                  <a:schemeClr val="accent1">
                    <a:lumMod val="75000"/>
                  </a:schemeClr>
                </a:solidFill>
                <a:ea typeface="ＭＳ Ｐゴシック" panose="020B0600070205080204" pitchFamily="34" charset="-128"/>
              </a:rPr>
              <a:t>2. </a:t>
            </a:r>
            <a:r>
              <a:rPr lang="en-US" altLang="en-US" dirty="0">
                <a:solidFill>
                  <a:srgbClr val="FF0000"/>
                </a:solidFill>
                <a:ea typeface="ＭＳ Ｐゴシック" panose="020B0600070205080204" pitchFamily="34" charset="-128"/>
              </a:rPr>
              <a:t>r</a:t>
            </a:r>
            <a:r>
              <a:rPr lang="en-US" altLang="en-US" dirty="0">
                <a:solidFill>
                  <a:schemeClr val="accent1">
                    <a:lumMod val="75000"/>
                  </a:schemeClr>
                </a:solidFill>
                <a:ea typeface="ＭＳ Ｐゴシック" panose="020B0600070205080204" pitchFamily="34" charset="-128"/>
              </a:rPr>
              <a:t>ip</a:t>
            </a:r>
          </a:p>
          <a:p>
            <a:r>
              <a:rPr lang="en-US" altLang="en-US" dirty="0">
                <a:solidFill>
                  <a:schemeClr val="accent1">
                    <a:lumMod val="75000"/>
                  </a:schemeClr>
                </a:solidFill>
                <a:ea typeface="ＭＳ Ｐゴシック" panose="020B0600070205080204" pitchFamily="34" charset="-128"/>
              </a:rPr>
              <a:t>3. ca</a:t>
            </a:r>
            <a:r>
              <a:rPr lang="en-US" altLang="en-US" dirty="0">
                <a:solidFill>
                  <a:srgbClr val="FF0000"/>
                </a:solidFill>
                <a:ea typeface="ＭＳ Ｐゴシック" panose="020B0600070205080204" pitchFamily="34" charset="-128"/>
              </a:rPr>
              <a:t>r</a:t>
            </a:r>
          </a:p>
          <a:p>
            <a:r>
              <a:rPr lang="en-US" altLang="en-US" dirty="0">
                <a:solidFill>
                  <a:schemeClr val="accent1">
                    <a:lumMod val="75000"/>
                  </a:schemeClr>
                </a:solidFill>
                <a:ea typeface="ＭＳ Ｐゴシック" panose="020B0600070205080204" pitchFamily="34" charset="-128"/>
              </a:rPr>
              <a:t>4. </a:t>
            </a:r>
            <a:r>
              <a:rPr lang="en-US" altLang="en-US" dirty="0">
                <a:solidFill>
                  <a:srgbClr val="FF0000"/>
                </a:solidFill>
                <a:ea typeface="ＭＳ Ｐゴシック" panose="020B0600070205080204" pitchFamily="34" charset="-128"/>
              </a:rPr>
              <a:t>r</a:t>
            </a:r>
            <a:r>
              <a:rPr lang="en-US" altLang="en-US" dirty="0">
                <a:solidFill>
                  <a:schemeClr val="accent1">
                    <a:lumMod val="75000"/>
                  </a:schemeClr>
                </a:solidFill>
                <a:ea typeface="ＭＳ Ｐゴシック" panose="020B0600070205080204" pitchFamily="34" charset="-128"/>
              </a:rPr>
              <a:t>ust</a:t>
            </a:r>
          </a:p>
          <a:p>
            <a:r>
              <a:rPr lang="en-US" altLang="en-US" dirty="0">
                <a:solidFill>
                  <a:schemeClr val="accent1">
                    <a:lumMod val="75000"/>
                  </a:schemeClr>
                </a:solidFill>
                <a:ea typeface="ＭＳ Ｐゴシック" panose="020B0600070205080204" pitchFamily="34" charset="-128"/>
              </a:rPr>
              <a:t>5. </a:t>
            </a:r>
            <a:r>
              <a:rPr lang="en-US" altLang="en-US" dirty="0">
                <a:solidFill>
                  <a:srgbClr val="FF0000"/>
                </a:solidFill>
                <a:ea typeface="ＭＳ Ｐゴシック" panose="020B0600070205080204" pitchFamily="34" charset="-128"/>
              </a:rPr>
              <a:t>r</a:t>
            </a:r>
            <a:r>
              <a:rPr lang="en-US" altLang="en-US" dirty="0">
                <a:solidFill>
                  <a:schemeClr val="accent1">
                    <a:lumMod val="75000"/>
                  </a:schemeClr>
                </a:solidFill>
                <a:ea typeface="ＭＳ Ｐゴシック" panose="020B0600070205080204" pitchFamily="34" charset="-128"/>
              </a:rPr>
              <a:t>isk</a:t>
            </a:r>
          </a:p>
          <a:p>
            <a:r>
              <a:rPr lang="en-US" altLang="en-US" dirty="0">
                <a:solidFill>
                  <a:schemeClr val="accent1">
                    <a:lumMod val="75000"/>
                  </a:schemeClr>
                </a:solidFill>
                <a:ea typeface="ＭＳ Ｐゴシック" panose="020B0600070205080204" pitchFamily="34" charset="-128"/>
              </a:rPr>
              <a:t>6. bea</a:t>
            </a:r>
            <a:r>
              <a:rPr lang="en-US" altLang="en-US" dirty="0">
                <a:solidFill>
                  <a:srgbClr val="FF0000"/>
                </a:solidFill>
                <a:ea typeface="ＭＳ Ｐゴシック" panose="020B0600070205080204" pitchFamily="34" charset="-128"/>
              </a:rPr>
              <a:t>r</a:t>
            </a:r>
          </a:p>
          <a:p>
            <a:r>
              <a:rPr lang="en-US" altLang="en-US" dirty="0">
                <a:solidFill>
                  <a:schemeClr val="accent1">
                    <a:lumMod val="75000"/>
                  </a:schemeClr>
                </a:solidFill>
                <a:ea typeface="ＭＳ Ｐゴシック" panose="020B0600070205080204" pitchFamily="34" charset="-128"/>
              </a:rPr>
              <a:t>7. fa</a:t>
            </a:r>
            <a:r>
              <a:rPr lang="en-US" altLang="en-US" dirty="0">
                <a:solidFill>
                  <a:srgbClr val="FF0000"/>
                </a:solidFill>
                <a:ea typeface="ＭＳ Ｐゴシック" panose="020B0600070205080204" pitchFamily="34" charset="-128"/>
              </a:rPr>
              <a:t>r</a:t>
            </a:r>
          </a:p>
          <a:p>
            <a:r>
              <a:rPr lang="en-US" altLang="en-US" dirty="0">
                <a:solidFill>
                  <a:schemeClr val="accent1">
                    <a:lumMod val="75000"/>
                  </a:schemeClr>
                </a:solidFill>
                <a:ea typeface="ＭＳ Ｐゴシック" panose="020B0600070205080204" pitchFamily="34" charset="-128"/>
              </a:rPr>
              <a:t>8. tea</a:t>
            </a:r>
            <a:r>
              <a:rPr lang="en-US" altLang="en-US" dirty="0">
                <a:solidFill>
                  <a:srgbClr val="FF0000"/>
                </a:solidFill>
                <a:ea typeface="ＭＳ Ｐゴシック" panose="020B0600070205080204" pitchFamily="34" charset="-128"/>
              </a:rPr>
              <a:t>r</a:t>
            </a:r>
          </a:p>
          <a:p>
            <a:r>
              <a:rPr lang="en-US" altLang="en-US" dirty="0">
                <a:solidFill>
                  <a:schemeClr val="accent1">
                    <a:lumMod val="75000"/>
                  </a:schemeClr>
                </a:solidFill>
                <a:ea typeface="ＭＳ Ｐゴシック" panose="020B0600070205080204" pitchFamily="34" charset="-128"/>
              </a:rPr>
              <a:t>9. </a:t>
            </a:r>
            <a:r>
              <a:rPr lang="en-US" altLang="en-US" dirty="0">
                <a:solidFill>
                  <a:srgbClr val="FF0000"/>
                </a:solidFill>
                <a:ea typeface="ＭＳ Ｐゴシック" panose="020B0600070205080204" pitchFamily="34" charset="-128"/>
              </a:rPr>
              <a:t>r</a:t>
            </a:r>
            <a:r>
              <a:rPr lang="en-US" altLang="en-US" dirty="0">
                <a:solidFill>
                  <a:schemeClr val="accent1">
                    <a:lumMod val="75000"/>
                  </a:schemeClr>
                </a:solidFill>
                <a:ea typeface="ＭＳ Ｐゴシック" panose="020B0600070205080204" pitchFamily="34" charset="-128"/>
              </a:rPr>
              <a:t>asp</a:t>
            </a:r>
          </a:p>
          <a:p>
            <a:pPr marL="0" indent="0">
              <a:buNone/>
            </a:pPr>
            <a:endParaRPr lang="en-US" dirty="0"/>
          </a:p>
        </p:txBody>
      </p:sp>
      <p:sp>
        <p:nvSpPr>
          <p:cNvPr id="4" name="Slide Number Placeholder 3">
            <a:extLst>
              <a:ext uri="{FF2B5EF4-FFF2-40B4-BE49-F238E27FC236}">
                <a16:creationId xmlns:a16="http://schemas.microsoft.com/office/drawing/2014/main" id="{83D83BA8-5526-7F4C-B10B-C6D7E5BD85CC}"/>
              </a:ext>
            </a:extLst>
          </p:cNvPr>
          <p:cNvSpPr>
            <a:spLocks noGrp="1"/>
          </p:cNvSpPr>
          <p:nvPr>
            <p:ph type="sldNum" sz="quarter" idx="12"/>
          </p:nvPr>
        </p:nvSpPr>
        <p:spPr/>
        <p:txBody>
          <a:bodyPr/>
          <a:lstStyle/>
          <a:p>
            <a:fld id="{FA121F7E-94F8-415C-A431-AF0C60F261AA}" type="slidenum">
              <a:rPr lang="en-US" smtClean="0"/>
              <a:pPr/>
              <a:t>78</a:t>
            </a:fld>
            <a:endParaRPr lang="en-US" dirty="0"/>
          </a:p>
        </p:txBody>
      </p:sp>
    </p:spTree>
    <p:extLst>
      <p:ext uri="{BB962C8B-B14F-4D97-AF65-F5344CB8AC3E}">
        <p14:creationId xmlns:p14="http://schemas.microsoft.com/office/powerpoint/2010/main" val="16936636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7B03B9-19AE-2E40-BD7B-BA2EE47EB7C4}"/>
              </a:ext>
            </a:extLst>
          </p:cNvPr>
          <p:cNvSpPr>
            <a:spLocks noGrp="1"/>
          </p:cNvSpPr>
          <p:nvPr>
            <p:ph type="title"/>
          </p:nvPr>
        </p:nvSpPr>
        <p:spPr/>
        <p:txBody>
          <a:bodyPr/>
          <a:lstStyle/>
          <a:p>
            <a:pPr algn="ctr"/>
            <a:r>
              <a:rPr lang="en-US" dirty="0">
                <a:solidFill>
                  <a:schemeClr val="accent1">
                    <a:lumMod val="75000"/>
                  </a:schemeClr>
                </a:solidFill>
                <a:latin typeface="+mn-lt"/>
              </a:rPr>
              <a:t>Client Practice Responses</a:t>
            </a:r>
          </a:p>
        </p:txBody>
      </p:sp>
      <p:sp>
        <p:nvSpPr>
          <p:cNvPr id="7" name="Content Placeholder 6">
            <a:extLst>
              <a:ext uri="{FF2B5EF4-FFF2-40B4-BE49-F238E27FC236}">
                <a16:creationId xmlns:a16="http://schemas.microsoft.com/office/drawing/2014/main" id="{ADFDB798-570C-8449-971C-B90F5E9243EA}"/>
              </a:ext>
            </a:extLst>
          </p:cNvPr>
          <p:cNvSpPr>
            <a:spLocks noGrp="1"/>
          </p:cNvSpPr>
          <p:nvPr>
            <p:ph idx="1"/>
          </p:nvPr>
        </p:nvSpPr>
        <p:spPr/>
        <p:txBody>
          <a:bodyPr>
            <a:normAutofit/>
          </a:bodyPr>
          <a:lstStyle/>
          <a:p>
            <a:pPr>
              <a:buFontTx/>
              <a:buChar char="•"/>
            </a:pPr>
            <a:r>
              <a:rPr lang="en-US" altLang="en-US" sz="3200" dirty="0">
                <a:solidFill>
                  <a:schemeClr val="accent1">
                    <a:lumMod val="75000"/>
                  </a:schemeClr>
                </a:solidFill>
                <a:ea typeface="ＭＳ Ｐゴシック" panose="020B0600070205080204" pitchFamily="34" charset="-128"/>
              </a:rPr>
              <a:t>Different practice activities may also be introduced as the skill is developed by the child.</a:t>
            </a:r>
          </a:p>
          <a:p>
            <a:pPr>
              <a:buFontTx/>
              <a:buChar char="•"/>
            </a:pPr>
            <a:r>
              <a:rPr lang="en-US" altLang="en-US" sz="3200" dirty="0">
                <a:solidFill>
                  <a:schemeClr val="accent1">
                    <a:lumMod val="75000"/>
                  </a:schemeClr>
                </a:solidFill>
                <a:ea typeface="ＭＳ Ｐゴシック" panose="020B0600070205080204" pitchFamily="34" charset="-128"/>
              </a:rPr>
              <a:t>One such activity is the use of </a:t>
            </a:r>
            <a:r>
              <a:rPr lang="en-US" altLang="en-US" sz="3200" i="1" dirty="0">
                <a:solidFill>
                  <a:schemeClr val="accent1">
                    <a:lumMod val="75000"/>
                  </a:schemeClr>
                </a:solidFill>
                <a:ea typeface="ＭＳ Ｐゴシック" panose="020B0600070205080204" pitchFamily="34" charset="-128"/>
              </a:rPr>
              <a:t>speed drills.</a:t>
            </a:r>
            <a:r>
              <a:rPr lang="en-US" altLang="en-US" sz="3200" dirty="0">
                <a:solidFill>
                  <a:schemeClr val="accent1">
                    <a:lumMod val="75000"/>
                  </a:schemeClr>
                </a:solidFill>
                <a:ea typeface="ＭＳ Ｐゴシック" panose="020B0600070205080204" pitchFamily="34" charset="-128"/>
              </a:rPr>
              <a:t> </a:t>
            </a:r>
          </a:p>
          <a:p>
            <a:pPr>
              <a:buFontTx/>
              <a:buChar char="•"/>
            </a:pPr>
            <a:r>
              <a:rPr lang="en-US" altLang="en-US" sz="3200" dirty="0">
                <a:solidFill>
                  <a:schemeClr val="accent1">
                    <a:lumMod val="75000"/>
                  </a:schemeClr>
                </a:solidFill>
                <a:ea typeface="ＭＳ Ｐゴシック" panose="020B0600070205080204" pitchFamily="34" charset="-128"/>
              </a:rPr>
              <a:t>The learner practices the items in training blocks that are timed by the SLP.  </a:t>
            </a:r>
          </a:p>
          <a:p>
            <a:pPr>
              <a:buFontTx/>
              <a:buChar char="•"/>
            </a:pPr>
            <a:r>
              <a:rPr lang="en-US" altLang="en-US" sz="3200" dirty="0">
                <a:solidFill>
                  <a:schemeClr val="accent1">
                    <a:lumMod val="75000"/>
                  </a:schemeClr>
                </a:solidFill>
                <a:ea typeface="ＭＳ Ｐゴシック" panose="020B0600070205080204" pitchFamily="34" charset="-128"/>
              </a:rPr>
              <a:t>In each succeeding block, the time to produce the items is reduced, but the child must maintain a high accuracy rate.  </a:t>
            </a:r>
          </a:p>
          <a:p>
            <a:endParaRPr lang="en-US" dirty="0"/>
          </a:p>
        </p:txBody>
      </p:sp>
      <p:sp>
        <p:nvSpPr>
          <p:cNvPr id="5" name="Slide Number Placeholder 4">
            <a:extLst>
              <a:ext uri="{FF2B5EF4-FFF2-40B4-BE49-F238E27FC236}">
                <a16:creationId xmlns:a16="http://schemas.microsoft.com/office/drawing/2014/main" id="{30C794EC-F7B4-9C40-B2D1-5EAE19BB44F9}"/>
              </a:ext>
            </a:extLst>
          </p:cNvPr>
          <p:cNvSpPr>
            <a:spLocks noGrp="1"/>
          </p:cNvSpPr>
          <p:nvPr>
            <p:ph type="sldNum" sz="quarter" idx="12"/>
          </p:nvPr>
        </p:nvSpPr>
        <p:spPr/>
        <p:txBody>
          <a:bodyPr/>
          <a:lstStyle/>
          <a:p>
            <a:fld id="{FA121F7E-94F8-415C-A431-AF0C60F261AA}" type="slidenum">
              <a:rPr lang="en-US" smtClean="0"/>
              <a:t>79</a:t>
            </a:fld>
            <a:endParaRPr lang="en-US" dirty="0"/>
          </a:p>
        </p:txBody>
      </p:sp>
    </p:spTree>
    <p:extLst>
      <p:ext uri="{BB962C8B-B14F-4D97-AF65-F5344CB8AC3E}">
        <p14:creationId xmlns:p14="http://schemas.microsoft.com/office/powerpoint/2010/main" val="305045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DE9D-A7A0-9E48-BF49-11CFE02797BD}"/>
              </a:ext>
            </a:extLst>
          </p:cNvPr>
          <p:cNvSpPr>
            <a:spLocks noGrp="1"/>
          </p:cNvSpPr>
          <p:nvPr>
            <p:ph type="title"/>
          </p:nvPr>
        </p:nvSpPr>
        <p:spPr/>
        <p:txBody>
          <a:bodyPr/>
          <a:lstStyle/>
          <a:p>
            <a:pPr algn="ctr"/>
            <a:r>
              <a:rPr lang="en-US" dirty="0">
                <a:solidFill>
                  <a:schemeClr val="accent1">
                    <a:lumMod val="75000"/>
                  </a:schemeClr>
                </a:solidFill>
                <a:latin typeface="+mn-lt"/>
              </a:rPr>
              <a:t>Vocalic /</a:t>
            </a:r>
            <a:r>
              <a:rPr lang="en-US" dirty="0">
                <a:solidFill>
                  <a:schemeClr val="accent1">
                    <a:lumMod val="75000"/>
                  </a:schemeClr>
                </a:solidFill>
              </a:rPr>
              <a:t> </a:t>
            </a:r>
            <a:r>
              <a:rPr lang="en-US" dirty="0" err="1">
                <a:solidFill>
                  <a:schemeClr val="accent1">
                    <a:lumMod val="75000"/>
                  </a:schemeClr>
                </a:solidFill>
              </a:rPr>
              <a:t>ɝ</a:t>
            </a:r>
            <a:r>
              <a:rPr lang="en-US" dirty="0">
                <a:solidFill>
                  <a:schemeClr val="accent1">
                    <a:lumMod val="75000"/>
                  </a:schemeClr>
                </a:solidFill>
              </a:rPr>
              <a:t>, </a:t>
            </a:r>
            <a:r>
              <a:rPr lang="en-US" dirty="0" err="1">
                <a:solidFill>
                  <a:schemeClr val="accent1">
                    <a:lumMod val="75000"/>
                  </a:schemeClr>
                </a:solidFill>
              </a:rPr>
              <a:t>ɚ</a:t>
            </a:r>
            <a:r>
              <a:rPr lang="en-US" dirty="0">
                <a:solidFill>
                  <a:schemeClr val="accent1">
                    <a:lumMod val="75000"/>
                  </a:schemeClr>
                </a:solidFill>
              </a:rPr>
              <a:t>/ </a:t>
            </a:r>
            <a:r>
              <a:rPr lang="en-US" dirty="0">
                <a:solidFill>
                  <a:schemeClr val="accent1">
                    <a:lumMod val="75000"/>
                  </a:schemeClr>
                </a:solidFill>
                <a:latin typeface="+mn-lt"/>
              </a:rPr>
              <a:t>Variants</a:t>
            </a:r>
          </a:p>
        </p:txBody>
      </p:sp>
      <p:sp>
        <p:nvSpPr>
          <p:cNvPr id="3" name="Content Placeholder 2">
            <a:extLst>
              <a:ext uri="{FF2B5EF4-FFF2-40B4-BE49-F238E27FC236}">
                <a16:creationId xmlns:a16="http://schemas.microsoft.com/office/drawing/2014/main" id="{C920BB37-6DD1-F44A-94FD-891C25A2F876}"/>
              </a:ext>
            </a:extLst>
          </p:cNvPr>
          <p:cNvSpPr>
            <a:spLocks noGrp="1"/>
          </p:cNvSpPr>
          <p:nvPr>
            <p:ph idx="1"/>
          </p:nvPr>
        </p:nvSpPr>
        <p:spPr/>
        <p:txBody>
          <a:bodyPr>
            <a:normAutofit/>
          </a:bodyPr>
          <a:lstStyle/>
          <a:p>
            <a:r>
              <a:rPr lang="en-US" altLang="en-US" sz="3600" dirty="0">
                <a:solidFill>
                  <a:schemeClr val="accent1">
                    <a:lumMod val="75000"/>
                  </a:schemeClr>
                </a:solidFill>
              </a:rPr>
              <a:t>The vocalic variants of /r/-/</a:t>
            </a:r>
            <a:r>
              <a:rPr lang="en-US" sz="3600" dirty="0" err="1">
                <a:solidFill>
                  <a:schemeClr val="accent1">
                    <a:lumMod val="75000"/>
                  </a:schemeClr>
                </a:solidFill>
              </a:rPr>
              <a:t>ɝ</a:t>
            </a:r>
            <a:r>
              <a:rPr lang="en-US" sz="3600" dirty="0">
                <a:solidFill>
                  <a:schemeClr val="accent1">
                    <a:lumMod val="75000"/>
                  </a:schemeClr>
                </a:solidFill>
              </a:rPr>
              <a:t>, </a:t>
            </a:r>
            <a:r>
              <a:rPr lang="en-US" sz="3600" dirty="0" err="1">
                <a:solidFill>
                  <a:schemeClr val="accent1">
                    <a:lumMod val="75000"/>
                  </a:schemeClr>
                </a:solidFill>
              </a:rPr>
              <a:t>ɚ</a:t>
            </a:r>
            <a:r>
              <a:rPr lang="en-US" sz="3600" dirty="0">
                <a:solidFill>
                  <a:schemeClr val="accent1">
                    <a:lumMod val="75000"/>
                  </a:schemeClr>
                </a:solidFill>
              </a:rPr>
              <a:t>/ </a:t>
            </a:r>
            <a:r>
              <a:rPr lang="en-US" altLang="en-US" sz="3600" dirty="0">
                <a:solidFill>
                  <a:schemeClr val="accent1">
                    <a:lumMod val="75000"/>
                  </a:schemeClr>
                </a:solidFill>
              </a:rPr>
              <a:t> are classified as central vowels with either a mid or high tongue position and some lip rounding.  One is tense or stressed and the other lax or unstressed.</a:t>
            </a:r>
          </a:p>
          <a:p>
            <a:r>
              <a:rPr lang="en-US" altLang="en-US" sz="3600" dirty="0">
                <a:solidFill>
                  <a:schemeClr val="accent1">
                    <a:lumMod val="75000"/>
                  </a:schemeClr>
                </a:solidFill>
              </a:rPr>
              <a:t>The words bird </a:t>
            </a:r>
            <a:r>
              <a:rPr lang="en-US" sz="3600" dirty="0">
                <a:solidFill>
                  <a:schemeClr val="accent1">
                    <a:lumMod val="75000"/>
                  </a:schemeClr>
                </a:solidFill>
              </a:rPr>
              <a:t>/</a:t>
            </a:r>
            <a:r>
              <a:rPr lang="en-US" sz="3600" dirty="0" err="1">
                <a:solidFill>
                  <a:schemeClr val="accent1">
                    <a:lumMod val="75000"/>
                  </a:schemeClr>
                </a:solidFill>
              </a:rPr>
              <a:t>bɝd</a:t>
            </a:r>
            <a:r>
              <a:rPr lang="en-US" sz="3600" dirty="0">
                <a:solidFill>
                  <a:schemeClr val="accent1">
                    <a:lumMod val="75000"/>
                  </a:schemeClr>
                </a:solidFill>
              </a:rPr>
              <a:t>/ </a:t>
            </a:r>
            <a:r>
              <a:rPr lang="en-US" altLang="en-US" sz="3600" dirty="0">
                <a:solidFill>
                  <a:schemeClr val="accent1">
                    <a:lumMod val="75000"/>
                  </a:schemeClr>
                </a:solidFill>
              </a:rPr>
              <a:t>and teacher </a:t>
            </a:r>
            <a:r>
              <a:rPr lang="en-US" sz="3600" dirty="0">
                <a:solidFill>
                  <a:schemeClr val="accent1">
                    <a:lumMod val="75000"/>
                  </a:schemeClr>
                </a:solidFill>
              </a:rPr>
              <a:t>/ˈ</a:t>
            </a:r>
            <a:r>
              <a:rPr lang="en-US" sz="3600" dirty="0" err="1">
                <a:solidFill>
                  <a:schemeClr val="accent1">
                    <a:lumMod val="75000"/>
                  </a:schemeClr>
                </a:solidFill>
              </a:rPr>
              <a:t>titʃ</a:t>
            </a:r>
            <a:r>
              <a:rPr lang="en-US" sz="3600" dirty="0">
                <a:solidFill>
                  <a:schemeClr val="accent1">
                    <a:lumMod val="75000"/>
                  </a:schemeClr>
                </a:solidFill>
              </a:rPr>
              <a:t> </a:t>
            </a:r>
            <a:r>
              <a:rPr lang="en-US" sz="3600" dirty="0" err="1">
                <a:solidFill>
                  <a:schemeClr val="accent1">
                    <a:lumMod val="75000"/>
                  </a:schemeClr>
                </a:solidFill>
              </a:rPr>
              <a:t>ɚ</a:t>
            </a:r>
            <a:r>
              <a:rPr lang="en-US" sz="3600" dirty="0">
                <a:solidFill>
                  <a:schemeClr val="accent1">
                    <a:lumMod val="75000"/>
                  </a:schemeClr>
                </a:solidFill>
              </a:rPr>
              <a:t>/</a:t>
            </a:r>
            <a:r>
              <a:rPr lang="en-US" altLang="en-US" sz="3600" dirty="0">
                <a:solidFill>
                  <a:schemeClr val="accent1">
                    <a:lumMod val="75000"/>
                  </a:schemeClr>
                </a:solidFill>
              </a:rPr>
              <a:t> are examples.</a:t>
            </a:r>
          </a:p>
          <a:p>
            <a:r>
              <a:rPr lang="en-US" altLang="en-US" sz="3600" dirty="0">
                <a:solidFill>
                  <a:schemeClr val="accent1">
                    <a:lumMod val="75000"/>
                  </a:schemeClr>
                </a:solidFill>
              </a:rPr>
              <a:t>The tongue positions for /r/ and the vocalic variants are similar.</a:t>
            </a:r>
          </a:p>
          <a:p>
            <a:endParaRPr lang="en-US" dirty="0"/>
          </a:p>
        </p:txBody>
      </p:sp>
    </p:spTree>
    <p:extLst>
      <p:ext uri="{BB962C8B-B14F-4D97-AF65-F5344CB8AC3E}">
        <p14:creationId xmlns:p14="http://schemas.microsoft.com/office/powerpoint/2010/main" val="6973855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D893-85E0-E14A-97B1-F413D253EE55}"/>
              </a:ext>
            </a:extLst>
          </p:cNvPr>
          <p:cNvSpPr>
            <a:spLocks noGrp="1"/>
          </p:cNvSpPr>
          <p:nvPr>
            <p:ph type="title"/>
          </p:nvPr>
        </p:nvSpPr>
        <p:spPr/>
        <p:txBody>
          <a:bodyPr/>
          <a:lstStyle/>
          <a:p>
            <a:pPr algn="ctr"/>
            <a:r>
              <a:rPr lang="en-US" dirty="0">
                <a:solidFill>
                  <a:schemeClr val="accent1">
                    <a:lumMod val="75000"/>
                  </a:schemeClr>
                </a:solidFill>
                <a:latin typeface="+mn-lt"/>
              </a:rPr>
              <a:t>Client Practice Responses</a:t>
            </a:r>
          </a:p>
        </p:txBody>
      </p:sp>
      <p:sp>
        <p:nvSpPr>
          <p:cNvPr id="3" name="Content Placeholder 2">
            <a:extLst>
              <a:ext uri="{FF2B5EF4-FFF2-40B4-BE49-F238E27FC236}">
                <a16:creationId xmlns:a16="http://schemas.microsoft.com/office/drawing/2014/main" id="{6EEBB264-FD3C-D849-B3B7-B073F088B541}"/>
              </a:ext>
            </a:extLst>
          </p:cNvPr>
          <p:cNvSpPr>
            <a:spLocks noGrp="1"/>
          </p:cNvSpPr>
          <p:nvPr>
            <p:ph idx="1"/>
          </p:nvPr>
        </p:nvSpPr>
        <p:spPr/>
        <p:txBody>
          <a:bodyPr/>
          <a:lstStyle/>
          <a:p>
            <a:pPr>
              <a:defRPr/>
            </a:pPr>
            <a:r>
              <a:rPr lang="en-US" sz="3200" dirty="0">
                <a:solidFill>
                  <a:schemeClr val="accent1">
                    <a:lumMod val="75000"/>
                  </a:schemeClr>
                </a:solidFill>
              </a:rPr>
              <a:t>Another example of altering the response to stimuli is the use of an auditory masking signal.</a:t>
            </a:r>
          </a:p>
          <a:p>
            <a:pPr>
              <a:defRPr/>
            </a:pPr>
            <a:r>
              <a:rPr lang="en-US" sz="3200" dirty="0">
                <a:solidFill>
                  <a:schemeClr val="accent1">
                    <a:lumMod val="75000"/>
                  </a:schemeClr>
                </a:solidFill>
              </a:rPr>
              <a:t>An auditory masking signal can be delivered via head phones to minimize auditory monitoring.  </a:t>
            </a:r>
          </a:p>
          <a:p>
            <a:pPr>
              <a:defRPr/>
            </a:pPr>
            <a:r>
              <a:rPr lang="en-US" sz="3200" dirty="0">
                <a:solidFill>
                  <a:schemeClr val="accent1">
                    <a:lumMod val="75000"/>
                  </a:schemeClr>
                </a:solidFill>
              </a:rPr>
              <a:t>Again, the purpose is to practice the skill, while minimizing reliance on auditory feedback.  </a:t>
            </a:r>
          </a:p>
          <a:p>
            <a:endParaRPr lang="en-US" dirty="0"/>
          </a:p>
        </p:txBody>
      </p:sp>
      <p:sp>
        <p:nvSpPr>
          <p:cNvPr id="4" name="Slide Number Placeholder 3">
            <a:extLst>
              <a:ext uri="{FF2B5EF4-FFF2-40B4-BE49-F238E27FC236}">
                <a16:creationId xmlns:a16="http://schemas.microsoft.com/office/drawing/2014/main" id="{C1C46757-AE12-3043-BCC1-4F7F7DF04524}"/>
              </a:ext>
            </a:extLst>
          </p:cNvPr>
          <p:cNvSpPr>
            <a:spLocks noGrp="1"/>
          </p:cNvSpPr>
          <p:nvPr>
            <p:ph type="sldNum" sz="quarter" idx="12"/>
          </p:nvPr>
        </p:nvSpPr>
        <p:spPr/>
        <p:txBody>
          <a:bodyPr/>
          <a:lstStyle/>
          <a:p>
            <a:fld id="{FA121F7E-94F8-415C-A431-AF0C60F261AA}" type="slidenum">
              <a:rPr lang="en-US" smtClean="0"/>
              <a:pPr/>
              <a:t>80</a:t>
            </a:fld>
            <a:endParaRPr lang="en-US" dirty="0"/>
          </a:p>
        </p:txBody>
      </p:sp>
    </p:spTree>
    <p:extLst>
      <p:ext uri="{BB962C8B-B14F-4D97-AF65-F5344CB8AC3E}">
        <p14:creationId xmlns:p14="http://schemas.microsoft.com/office/powerpoint/2010/main" val="33366770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1021-99D2-8849-A445-37540100AEBC}"/>
              </a:ext>
            </a:extLst>
          </p:cNvPr>
          <p:cNvSpPr>
            <a:spLocks noGrp="1"/>
          </p:cNvSpPr>
          <p:nvPr>
            <p:ph type="title"/>
          </p:nvPr>
        </p:nvSpPr>
        <p:spPr/>
        <p:txBody>
          <a:bodyPr/>
          <a:lstStyle/>
          <a:p>
            <a:pPr algn="ctr"/>
            <a:r>
              <a:rPr lang="en-US" dirty="0">
                <a:solidFill>
                  <a:schemeClr val="accent1">
                    <a:lumMod val="75000"/>
                  </a:schemeClr>
                </a:solidFill>
                <a:latin typeface="+mn-lt"/>
              </a:rPr>
              <a:t>Enhancing Intrinsic Feedback</a:t>
            </a:r>
          </a:p>
        </p:txBody>
      </p:sp>
      <p:sp>
        <p:nvSpPr>
          <p:cNvPr id="3" name="Content Placeholder 2">
            <a:extLst>
              <a:ext uri="{FF2B5EF4-FFF2-40B4-BE49-F238E27FC236}">
                <a16:creationId xmlns:a16="http://schemas.microsoft.com/office/drawing/2014/main" id="{100D4111-D646-2A4A-99BC-96D28F7C723B}"/>
              </a:ext>
            </a:extLst>
          </p:cNvPr>
          <p:cNvSpPr>
            <a:spLocks noGrp="1"/>
          </p:cNvSpPr>
          <p:nvPr>
            <p:ph idx="1"/>
          </p:nvPr>
        </p:nvSpPr>
        <p:spPr/>
        <p:txBody>
          <a:bodyPr>
            <a:normAutofit/>
          </a:bodyPr>
          <a:lstStyle/>
          <a:p>
            <a:pPr>
              <a:buFontTx/>
              <a:buChar char="•"/>
            </a:pPr>
            <a:r>
              <a:rPr lang="en-US" altLang="en-US" dirty="0">
                <a:solidFill>
                  <a:schemeClr val="accent1">
                    <a:lumMod val="75000"/>
                  </a:schemeClr>
                </a:solidFill>
                <a:ea typeface="ＭＳ Ｐゴシック" panose="020B0600070205080204" pitchFamily="34" charset="-128"/>
              </a:rPr>
              <a:t>Error recognition is very important as the child begins to acquire and automate the target sound(s). </a:t>
            </a:r>
          </a:p>
          <a:p>
            <a:pPr>
              <a:buFontTx/>
              <a:buChar char="•"/>
            </a:pPr>
            <a:r>
              <a:rPr lang="en-US" altLang="en-US" dirty="0">
                <a:solidFill>
                  <a:schemeClr val="accent1">
                    <a:lumMod val="75000"/>
                  </a:schemeClr>
                </a:solidFill>
                <a:ea typeface="ＭＳ Ｐゴシック" panose="020B0600070205080204" pitchFamily="34" charset="-128"/>
              </a:rPr>
              <a:t>Initially, the SLP’s feedback of production accuracy is the major form of extrinsic feedback, but self-monitoring is important as the child progresses in treatment.  </a:t>
            </a:r>
          </a:p>
          <a:p>
            <a:pPr>
              <a:buFontTx/>
              <a:buChar char="•"/>
            </a:pPr>
            <a:r>
              <a:rPr lang="en-US" altLang="en-US" dirty="0">
                <a:solidFill>
                  <a:schemeClr val="accent1">
                    <a:lumMod val="75000"/>
                  </a:schemeClr>
                </a:solidFill>
                <a:ea typeface="ＭＳ Ｐゴシック" panose="020B0600070205080204" pitchFamily="34" charset="-128"/>
              </a:rPr>
              <a:t>Some self-monitoring tasks include: having the client monitor productions of targets in practice, identifying, discriminating, and/or monitoring the production of another speaker, and assessing her/his productions in conversational activities.</a:t>
            </a:r>
          </a:p>
          <a:p>
            <a:endParaRPr lang="en-US" dirty="0"/>
          </a:p>
        </p:txBody>
      </p:sp>
      <p:sp>
        <p:nvSpPr>
          <p:cNvPr id="4" name="Slide Number Placeholder 3">
            <a:extLst>
              <a:ext uri="{FF2B5EF4-FFF2-40B4-BE49-F238E27FC236}">
                <a16:creationId xmlns:a16="http://schemas.microsoft.com/office/drawing/2014/main" id="{EF121C69-B00C-0E46-9675-73DEC31DBE82}"/>
              </a:ext>
            </a:extLst>
          </p:cNvPr>
          <p:cNvSpPr>
            <a:spLocks noGrp="1"/>
          </p:cNvSpPr>
          <p:nvPr>
            <p:ph type="sldNum" sz="quarter" idx="12"/>
          </p:nvPr>
        </p:nvSpPr>
        <p:spPr/>
        <p:txBody>
          <a:bodyPr/>
          <a:lstStyle/>
          <a:p>
            <a:fld id="{FA121F7E-94F8-415C-A431-AF0C60F261AA}" type="slidenum">
              <a:rPr lang="en-US" smtClean="0"/>
              <a:pPr/>
              <a:t>81</a:t>
            </a:fld>
            <a:endParaRPr lang="en-US" dirty="0"/>
          </a:p>
        </p:txBody>
      </p:sp>
    </p:spTree>
    <p:extLst>
      <p:ext uri="{BB962C8B-B14F-4D97-AF65-F5344CB8AC3E}">
        <p14:creationId xmlns:p14="http://schemas.microsoft.com/office/powerpoint/2010/main" val="40376896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4851E2-84D0-DE42-BE35-F3B53BDF5F58}"/>
              </a:ext>
            </a:extLst>
          </p:cNvPr>
          <p:cNvSpPr>
            <a:spLocks noGrp="1"/>
          </p:cNvSpPr>
          <p:nvPr>
            <p:ph type="title"/>
          </p:nvPr>
        </p:nvSpPr>
        <p:spPr/>
        <p:txBody>
          <a:bodyPr/>
          <a:lstStyle/>
          <a:p>
            <a:pPr algn="ctr"/>
            <a:r>
              <a:rPr lang="en-US" dirty="0">
                <a:solidFill>
                  <a:schemeClr val="accent1">
                    <a:lumMod val="75000"/>
                  </a:schemeClr>
                </a:solidFill>
                <a:latin typeface="+mn-lt"/>
              </a:rPr>
              <a:t>Summary</a:t>
            </a:r>
          </a:p>
        </p:txBody>
      </p:sp>
      <p:sp>
        <p:nvSpPr>
          <p:cNvPr id="5" name="Content Placeholder 4">
            <a:extLst>
              <a:ext uri="{FF2B5EF4-FFF2-40B4-BE49-F238E27FC236}">
                <a16:creationId xmlns:a16="http://schemas.microsoft.com/office/drawing/2014/main" id="{ABF91929-87E6-9C4B-84D6-F7CC1F1A2610}"/>
              </a:ext>
            </a:extLst>
          </p:cNvPr>
          <p:cNvSpPr>
            <a:spLocks noGrp="1"/>
          </p:cNvSpPr>
          <p:nvPr>
            <p:ph idx="1"/>
          </p:nvPr>
        </p:nvSpPr>
        <p:spPr/>
        <p:txBody>
          <a:bodyPr>
            <a:normAutofit fontScale="92500" lnSpcReduction="20000"/>
          </a:bodyPr>
          <a:lstStyle/>
          <a:p>
            <a:pPr>
              <a:buFontTx/>
              <a:buChar char="•"/>
            </a:pPr>
            <a:r>
              <a:rPr lang="en-US" altLang="en-US" sz="3000" dirty="0">
                <a:solidFill>
                  <a:schemeClr val="accent1">
                    <a:lumMod val="75000"/>
                  </a:schemeClr>
                </a:solidFill>
                <a:ea typeface="ＭＳ Ｐゴシック" panose="020B0600070205080204" pitchFamily="34" charset="-128"/>
              </a:rPr>
              <a:t>Motor learning theory was presented as a model for treating phonetic-based compensatory speech errors.</a:t>
            </a:r>
          </a:p>
          <a:p>
            <a:pPr>
              <a:buFontTx/>
              <a:buChar char="•"/>
            </a:pPr>
            <a:r>
              <a:rPr lang="en-US" altLang="en-US" sz="3000" dirty="0">
                <a:solidFill>
                  <a:schemeClr val="accent1">
                    <a:lumMod val="75000"/>
                  </a:schemeClr>
                </a:solidFill>
                <a:ea typeface="ＭＳ Ｐゴシック" panose="020B0600070205080204" pitchFamily="34" charset="-128"/>
              </a:rPr>
              <a:t>It was hypothesized that a learner passes through different stages of motor skill development </a:t>
            </a:r>
          </a:p>
          <a:p>
            <a:pPr>
              <a:buFontTx/>
              <a:buChar char="•"/>
            </a:pPr>
            <a:r>
              <a:rPr lang="en-US" altLang="en-US" sz="3000" dirty="0">
                <a:solidFill>
                  <a:schemeClr val="accent1">
                    <a:lumMod val="75000"/>
                  </a:schemeClr>
                </a:solidFill>
                <a:ea typeface="ＭＳ Ｐゴシック" panose="020B0600070205080204" pitchFamily="34" charset="-128"/>
              </a:rPr>
              <a:t>Different activities may be more relevant at various stages of motor learning.  </a:t>
            </a:r>
          </a:p>
          <a:p>
            <a:pPr>
              <a:buFontTx/>
              <a:buChar char="•"/>
            </a:pPr>
            <a:r>
              <a:rPr lang="en-US" altLang="en-US" sz="3000" dirty="0">
                <a:solidFill>
                  <a:schemeClr val="accent1">
                    <a:lumMod val="75000"/>
                  </a:schemeClr>
                </a:solidFill>
                <a:ea typeface="ＭＳ Ｐゴシック" panose="020B0600070205080204" pitchFamily="34" charset="-128"/>
              </a:rPr>
              <a:t>The goal is retention and transfer of taught motor skills.</a:t>
            </a:r>
          </a:p>
          <a:p>
            <a:pPr>
              <a:buFontTx/>
              <a:buChar char="•"/>
            </a:pPr>
            <a:r>
              <a:rPr lang="en-US" altLang="en-US" sz="3000" dirty="0">
                <a:solidFill>
                  <a:schemeClr val="accent1">
                    <a:lumMod val="75000"/>
                  </a:schemeClr>
                </a:solidFill>
                <a:ea typeface="ＭＳ Ｐゴシック" panose="020B0600070205080204" pitchFamily="34" charset="-128"/>
              </a:rPr>
              <a:t>Reference: </a:t>
            </a:r>
            <a:r>
              <a:rPr lang="en-US" sz="3000" dirty="0" err="1">
                <a:solidFill>
                  <a:schemeClr val="accent1">
                    <a:lumMod val="75000"/>
                  </a:schemeClr>
                </a:solidFill>
              </a:rPr>
              <a:t>Ruscello</a:t>
            </a:r>
            <a:r>
              <a:rPr lang="en-US" sz="3000" dirty="0">
                <a:solidFill>
                  <a:schemeClr val="accent1">
                    <a:lumMod val="75000"/>
                  </a:schemeClr>
                </a:solidFill>
              </a:rPr>
              <a:t>, D. M. &amp; </a:t>
            </a:r>
            <a:r>
              <a:rPr lang="en-US" sz="3000" dirty="0" err="1">
                <a:solidFill>
                  <a:schemeClr val="accent1">
                    <a:lumMod val="75000"/>
                  </a:schemeClr>
                </a:solidFill>
              </a:rPr>
              <a:t>Vallino</a:t>
            </a:r>
            <a:r>
              <a:rPr lang="en-US" sz="3000" dirty="0">
                <a:solidFill>
                  <a:schemeClr val="accent1">
                    <a:lumMod val="75000"/>
                  </a:schemeClr>
                </a:solidFill>
              </a:rPr>
              <a:t>-Napoli, L. The application of motor learning concepts to the treatment of children with compensatory speech sound errors. </a:t>
            </a:r>
            <a:r>
              <a:rPr lang="en-US" sz="3000" i="1" dirty="0">
                <a:solidFill>
                  <a:schemeClr val="accent1">
                    <a:lumMod val="75000"/>
                  </a:schemeClr>
                </a:solidFill>
              </a:rPr>
              <a:t>Perspectives, SIG 5, Speech Science and Orofacial Disorders  </a:t>
            </a:r>
            <a:r>
              <a:rPr lang="en-US" sz="3000" dirty="0">
                <a:solidFill>
                  <a:schemeClr val="accent1">
                    <a:lumMod val="75000"/>
                  </a:schemeClr>
                </a:solidFill>
              </a:rPr>
              <a:t> 24, 39-47 (2014).</a:t>
            </a:r>
          </a:p>
          <a:p>
            <a:pPr>
              <a:buFontTx/>
              <a:buChar char="•"/>
            </a:pPr>
            <a:endParaRPr lang="en-US" altLang="en-US" dirty="0">
              <a:ea typeface="ＭＳ Ｐゴシック" panose="020B0600070205080204" pitchFamily="34" charset="-128"/>
            </a:endParaRPr>
          </a:p>
          <a:p>
            <a:endParaRPr lang="en-US" dirty="0"/>
          </a:p>
        </p:txBody>
      </p:sp>
      <p:sp>
        <p:nvSpPr>
          <p:cNvPr id="3" name="Slide Number Placeholder 2">
            <a:extLst>
              <a:ext uri="{FF2B5EF4-FFF2-40B4-BE49-F238E27FC236}">
                <a16:creationId xmlns:a16="http://schemas.microsoft.com/office/drawing/2014/main" id="{E12F561D-F73F-B64A-BC72-C670D7FCC01B}"/>
              </a:ext>
            </a:extLst>
          </p:cNvPr>
          <p:cNvSpPr>
            <a:spLocks noGrp="1"/>
          </p:cNvSpPr>
          <p:nvPr>
            <p:ph type="sldNum" sz="quarter" idx="12"/>
          </p:nvPr>
        </p:nvSpPr>
        <p:spPr/>
        <p:txBody>
          <a:bodyPr/>
          <a:lstStyle/>
          <a:p>
            <a:fld id="{FA121F7E-94F8-415C-A431-AF0C60F261AA}" type="slidenum">
              <a:rPr lang="en-US" smtClean="0"/>
              <a:t>82</a:t>
            </a:fld>
            <a:endParaRPr lang="en-US" dirty="0"/>
          </a:p>
        </p:txBody>
      </p:sp>
    </p:spTree>
    <p:extLst>
      <p:ext uri="{BB962C8B-B14F-4D97-AF65-F5344CB8AC3E}">
        <p14:creationId xmlns:p14="http://schemas.microsoft.com/office/powerpoint/2010/main" val="36990194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B96CB-24D6-2044-890F-9A77D0ED0C64}"/>
              </a:ext>
            </a:extLst>
          </p:cNvPr>
          <p:cNvSpPr>
            <a:spLocks noGrp="1"/>
          </p:cNvSpPr>
          <p:nvPr>
            <p:ph type="title"/>
          </p:nvPr>
        </p:nvSpPr>
        <p:spPr/>
        <p:txBody>
          <a:bodyPr/>
          <a:lstStyle/>
          <a:p>
            <a:pPr algn="ctr"/>
            <a:r>
              <a:rPr lang="en-US" dirty="0">
                <a:solidFill>
                  <a:schemeClr val="accent1">
                    <a:lumMod val="75000"/>
                  </a:schemeClr>
                </a:solidFill>
                <a:latin typeface="+mn-lt"/>
              </a:rPr>
              <a:t>Review</a:t>
            </a:r>
          </a:p>
        </p:txBody>
      </p:sp>
      <p:sp>
        <p:nvSpPr>
          <p:cNvPr id="4" name="Content Placeholder 3">
            <a:extLst>
              <a:ext uri="{FF2B5EF4-FFF2-40B4-BE49-F238E27FC236}">
                <a16:creationId xmlns:a16="http://schemas.microsoft.com/office/drawing/2014/main" id="{DABD5D7A-7356-E64A-85C5-7568B39E0C83}"/>
              </a:ext>
            </a:extLst>
          </p:cNvPr>
          <p:cNvSpPr>
            <a:spLocks noGrp="1"/>
          </p:cNvSpPr>
          <p:nvPr>
            <p:ph sz="half" idx="2"/>
          </p:nvPr>
        </p:nvSpPr>
        <p:spPr/>
        <p:txBody>
          <a:bodyPr>
            <a:normAutofit/>
          </a:bodyPr>
          <a:lstStyle/>
          <a:p>
            <a:r>
              <a:rPr lang="en-US" sz="3200" dirty="0">
                <a:solidFill>
                  <a:schemeClr val="accent1">
                    <a:lumMod val="75000"/>
                  </a:schemeClr>
                </a:solidFill>
              </a:rPr>
              <a:t>What is the purpose of practice under the guise of motor learning?</a:t>
            </a:r>
          </a:p>
          <a:p>
            <a:r>
              <a:rPr lang="en-US" sz="3200" dirty="0">
                <a:solidFill>
                  <a:schemeClr val="accent1">
                    <a:lumMod val="75000"/>
                  </a:schemeClr>
                </a:solidFill>
              </a:rPr>
              <a:t>What is the difference between block and random practice?</a:t>
            </a:r>
          </a:p>
        </p:txBody>
      </p:sp>
      <p:sp>
        <p:nvSpPr>
          <p:cNvPr id="3" name="Content Placeholder 2">
            <a:extLst>
              <a:ext uri="{FF2B5EF4-FFF2-40B4-BE49-F238E27FC236}">
                <a16:creationId xmlns:a16="http://schemas.microsoft.com/office/drawing/2014/main" id="{1962B289-9433-994C-921D-7BDC69C4129C}"/>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41321844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01BF1-EFCC-EB40-AAD9-250B95DF23D2}"/>
              </a:ext>
            </a:extLst>
          </p:cNvPr>
          <p:cNvSpPr>
            <a:spLocks noGrp="1"/>
          </p:cNvSpPr>
          <p:nvPr>
            <p:ph type="title"/>
          </p:nvPr>
        </p:nvSpPr>
        <p:spPr/>
        <p:txBody>
          <a:bodyPr/>
          <a:lstStyle/>
          <a:p>
            <a:pPr algn="ctr"/>
            <a:r>
              <a:rPr lang="en-US" dirty="0">
                <a:solidFill>
                  <a:schemeClr val="accent1">
                    <a:lumMod val="75000"/>
                  </a:schemeClr>
                </a:solidFill>
                <a:latin typeface="+mn-lt"/>
              </a:rPr>
              <a:t>Answers</a:t>
            </a:r>
          </a:p>
        </p:txBody>
      </p:sp>
      <p:sp>
        <p:nvSpPr>
          <p:cNvPr id="3" name="Content Placeholder 2">
            <a:extLst>
              <a:ext uri="{FF2B5EF4-FFF2-40B4-BE49-F238E27FC236}">
                <a16:creationId xmlns:a16="http://schemas.microsoft.com/office/drawing/2014/main" id="{1F82BD76-914C-4746-9F76-39FC1BDE9DB0}"/>
              </a:ext>
            </a:extLst>
          </p:cNvPr>
          <p:cNvSpPr>
            <a:spLocks noGrp="1"/>
          </p:cNvSpPr>
          <p:nvPr>
            <p:ph idx="1"/>
          </p:nvPr>
        </p:nvSpPr>
        <p:spPr/>
        <p:txBody>
          <a:bodyPr/>
          <a:lstStyle/>
          <a:p>
            <a:r>
              <a:rPr lang="en-US" dirty="0">
                <a:solidFill>
                  <a:schemeClr val="accent1">
                    <a:lumMod val="75000"/>
                  </a:schemeClr>
                </a:solidFill>
              </a:rPr>
              <a:t>Practice is that activity that used to form a motor program of the target sound.  The child has learned to produce the target sound and it must be incorporated into his/her memory buffer.</a:t>
            </a:r>
          </a:p>
          <a:p>
            <a:r>
              <a:rPr lang="en-US" dirty="0">
                <a:solidFill>
                  <a:schemeClr val="accent1">
                    <a:lumMod val="75000"/>
                  </a:schemeClr>
                </a:solidFill>
              </a:rPr>
              <a:t>Both random and block practice activities are used in treatment.  Random presents stimuli randomly in combination with </a:t>
            </a:r>
            <a:r>
              <a:rPr lang="en-US" dirty="0" err="1">
                <a:solidFill>
                  <a:schemeClr val="accent1">
                    <a:lumMod val="75000"/>
                  </a:schemeClr>
                </a:solidFill>
              </a:rPr>
              <a:t>nonstimuli</a:t>
            </a:r>
            <a:r>
              <a:rPr lang="en-US" dirty="0">
                <a:solidFill>
                  <a:schemeClr val="accent1">
                    <a:lumMod val="75000"/>
                  </a:schemeClr>
                </a:solidFill>
              </a:rPr>
              <a:t> items, while block consists  of all items with the target. </a:t>
            </a:r>
          </a:p>
          <a:p>
            <a:endParaRPr lang="en-US" dirty="0">
              <a:solidFill>
                <a:schemeClr val="accent1">
                  <a:lumMod val="75000"/>
                </a:schemeClr>
              </a:solidFill>
            </a:endParaRPr>
          </a:p>
        </p:txBody>
      </p:sp>
    </p:spTree>
    <p:extLst>
      <p:ext uri="{BB962C8B-B14F-4D97-AF65-F5344CB8AC3E}">
        <p14:creationId xmlns:p14="http://schemas.microsoft.com/office/powerpoint/2010/main" val="21340991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a:extLst>
              <a:ext uri="{FF2B5EF4-FFF2-40B4-BE49-F238E27FC236}">
                <a16:creationId xmlns:a16="http://schemas.microsoft.com/office/drawing/2014/main" id="{73371407-72C8-D74B-8C52-D680CFFA8160}"/>
              </a:ext>
            </a:extLst>
          </p:cNvPr>
          <p:cNvSpPr>
            <a:spLocks noGrp="1" noChangeArrowheads="1"/>
          </p:cNvSpPr>
          <p:nvPr>
            <p:ph type="title"/>
          </p:nvPr>
        </p:nvSpPr>
        <p:spPr/>
        <p:txBody>
          <a:bodyPr/>
          <a:lstStyle/>
          <a:p>
            <a:pPr eaLnBrk="1" hangingPunct="1"/>
            <a:r>
              <a:rPr lang="en-US" altLang="en-US" dirty="0">
                <a:solidFill>
                  <a:schemeClr val="accent1">
                    <a:lumMod val="75000"/>
                  </a:schemeClr>
                </a:solidFill>
                <a:latin typeface="+mn-lt"/>
              </a:rPr>
              <a:t>A Special Case: Residual /r/ Errors</a:t>
            </a:r>
          </a:p>
        </p:txBody>
      </p:sp>
      <p:sp>
        <p:nvSpPr>
          <p:cNvPr id="188418" name="Rectangle 3">
            <a:extLst>
              <a:ext uri="{FF2B5EF4-FFF2-40B4-BE49-F238E27FC236}">
                <a16:creationId xmlns:a16="http://schemas.microsoft.com/office/drawing/2014/main" id="{05274AF8-6593-3041-B3C8-96DB8E7038F0}"/>
              </a:ext>
            </a:extLst>
          </p:cNvPr>
          <p:cNvSpPr>
            <a:spLocks noGrp="1" noChangeArrowheads="1"/>
          </p:cNvSpPr>
          <p:nvPr>
            <p:ph type="body" idx="1"/>
          </p:nvPr>
        </p:nvSpPr>
        <p:spPr/>
        <p:txBody>
          <a:bodyPr>
            <a:normAutofit/>
          </a:bodyPr>
          <a:lstStyle/>
          <a:p>
            <a:pPr eaLnBrk="1" hangingPunct="1">
              <a:lnSpc>
                <a:spcPct val="90000"/>
              </a:lnSpc>
            </a:pPr>
            <a:r>
              <a:rPr lang="en-US" altLang="en-US" sz="3200" dirty="0">
                <a:solidFill>
                  <a:schemeClr val="accent1">
                    <a:lumMod val="75000"/>
                  </a:schemeClr>
                </a:solidFill>
              </a:rPr>
              <a:t>If a sound production error persists past the developmental period, it is labeled a residual error.</a:t>
            </a:r>
          </a:p>
          <a:p>
            <a:pPr eaLnBrk="1" hangingPunct="1">
              <a:lnSpc>
                <a:spcPct val="90000"/>
              </a:lnSpc>
            </a:pPr>
            <a:r>
              <a:rPr lang="en-US" altLang="en-US" sz="3200" dirty="0">
                <a:solidFill>
                  <a:schemeClr val="accent1">
                    <a:lumMod val="75000"/>
                  </a:schemeClr>
                </a:solidFill>
              </a:rPr>
              <a:t>Residual errors may or may not have been treated.</a:t>
            </a:r>
          </a:p>
          <a:p>
            <a:pPr eaLnBrk="1" hangingPunct="1">
              <a:lnSpc>
                <a:spcPct val="90000"/>
              </a:lnSpc>
            </a:pPr>
            <a:r>
              <a:rPr lang="en-US" altLang="en-US" sz="3200" dirty="0">
                <a:solidFill>
                  <a:schemeClr val="accent1">
                    <a:lumMod val="75000"/>
                  </a:schemeClr>
                </a:solidFill>
              </a:rPr>
              <a:t>In our case some children do not acquire correct production of /r/ and may require specialized treatment.</a:t>
            </a:r>
          </a:p>
        </p:txBody>
      </p:sp>
    </p:spTree>
    <p:extLst>
      <p:ext uri="{BB962C8B-B14F-4D97-AF65-F5344CB8AC3E}">
        <p14:creationId xmlns:p14="http://schemas.microsoft.com/office/powerpoint/2010/main" val="19052195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a:extLst>
              <a:ext uri="{FF2B5EF4-FFF2-40B4-BE49-F238E27FC236}">
                <a16:creationId xmlns:a16="http://schemas.microsoft.com/office/drawing/2014/main" id="{9E1F39AA-849A-9642-A7FE-D3FD1CB06AF5}"/>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Residual Error Risk Factors</a:t>
            </a:r>
          </a:p>
        </p:txBody>
      </p:sp>
      <p:sp>
        <p:nvSpPr>
          <p:cNvPr id="190466" name="Rectangle 3">
            <a:extLst>
              <a:ext uri="{FF2B5EF4-FFF2-40B4-BE49-F238E27FC236}">
                <a16:creationId xmlns:a16="http://schemas.microsoft.com/office/drawing/2014/main" id="{3A880E15-08ED-4943-9354-7DBFC4A8E2CC}"/>
              </a:ext>
            </a:extLst>
          </p:cNvPr>
          <p:cNvSpPr>
            <a:spLocks noGrp="1" noChangeArrowheads="1"/>
          </p:cNvSpPr>
          <p:nvPr>
            <p:ph type="body" idx="1"/>
          </p:nvPr>
        </p:nvSpPr>
        <p:spPr/>
        <p:txBody>
          <a:bodyPr>
            <a:normAutofit/>
          </a:bodyPr>
          <a:lstStyle/>
          <a:p>
            <a:pPr eaLnBrk="1" hangingPunct="1">
              <a:lnSpc>
                <a:spcPct val="90000"/>
              </a:lnSpc>
            </a:pPr>
            <a:r>
              <a:rPr lang="en-US" altLang="en-US" sz="3200" dirty="0">
                <a:solidFill>
                  <a:schemeClr val="accent1">
                    <a:lumMod val="75000"/>
                  </a:schemeClr>
                </a:solidFill>
              </a:rPr>
              <a:t>Sound error is most likely a distortion.</a:t>
            </a:r>
          </a:p>
          <a:p>
            <a:pPr eaLnBrk="1" hangingPunct="1">
              <a:lnSpc>
                <a:spcPct val="90000"/>
              </a:lnSpc>
            </a:pPr>
            <a:r>
              <a:rPr lang="en-US" altLang="en-US" sz="3200" dirty="0">
                <a:solidFill>
                  <a:schemeClr val="accent1">
                    <a:lumMod val="75000"/>
                  </a:schemeClr>
                </a:solidFill>
              </a:rPr>
              <a:t>Limited or no treatment success after 6 months to 2 years of therapy.</a:t>
            </a:r>
          </a:p>
          <a:p>
            <a:pPr eaLnBrk="1" hangingPunct="1">
              <a:lnSpc>
                <a:spcPct val="90000"/>
              </a:lnSpc>
            </a:pPr>
            <a:r>
              <a:rPr lang="en-US" altLang="en-US" sz="3200" dirty="0">
                <a:solidFill>
                  <a:schemeClr val="accent1">
                    <a:lumMod val="75000"/>
                  </a:schemeClr>
                </a:solidFill>
              </a:rPr>
              <a:t>Client is not </a:t>
            </a:r>
            <a:r>
              <a:rPr lang="en-US" altLang="en-US" sz="3200" dirty="0" err="1">
                <a:solidFill>
                  <a:schemeClr val="accent1">
                    <a:lumMod val="75000"/>
                  </a:schemeClr>
                </a:solidFill>
              </a:rPr>
              <a:t>stimulable</a:t>
            </a:r>
            <a:r>
              <a:rPr lang="en-US" altLang="en-US" sz="3200" dirty="0">
                <a:solidFill>
                  <a:schemeClr val="accent1">
                    <a:lumMod val="75000"/>
                  </a:schemeClr>
                </a:solidFill>
              </a:rPr>
              <a:t> for the target sound.</a:t>
            </a:r>
          </a:p>
          <a:p>
            <a:pPr eaLnBrk="1" hangingPunct="1">
              <a:lnSpc>
                <a:spcPct val="90000"/>
              </a:lnSpc>
            </a:pPr>
            <a:r>
              <a:rPr lang="en-US" altLang="en-US" sz="3200" dirty="0">
                <a:solidFill>
                  <a:schemeClr val="accent1">
                    <a:lumMod val="75000"/>
                  </a:schemeClr>
                </a:solidFill>
              </a:rPr>
              <a:t>Special treatments for this group of patients have included biofeedback and the construction of various speech appliances among other things.</a:t>
            </a:r>
          </a:p>
        </p:txBody>
      </p:sp>
    </p:spTree>
    <p:extLst>
      <p:ext uri="{BB962C8B-B14F-4D97-AF65-F5344CB8AC3E}">
        <p14:creationId xmlns:p14="http://schemas.microsoft.com/office/powerpoint/2010/main" val="3931315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a:extLst>
              <a:ext uri="{FF2B5EF4-FFF2-40B4-BE49-F238E27FC236}">
                <a16:creationId xmlns:a16="http://schemas.microsoft.com/office/drawing/2014/main" id="{D799230D-E646-A240-83DD-2D42EAD385BB}"/>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Residual Errors Treatment</a:t>
            </a:r>
          </a:p>
        </p:txBody>
      </p:sp>
      <p:sp>
        <p:nvSpPr>
          <p:cNvPr id="192514" name="Rectangle 3">
            <a:extLst>
              <a:ext uri="{FF2B5EF4-FFF2-40B4-BE49-F238E27FC236}">
                <a16:creationId xmlns:a16="http://schemas.microsoft.com/office/drawing/2014/main" id="{D2F725FC-33C4-8E40-BC18-6C2EE5966E9F}"/>
              </a:ext>
            </a:extLst>
          </p:cNvPr>
          <p:cNvSpPr>
            <a:spLocks noGrp="1" noChangeArrowheads="1"/>
          </p:cNvSpPr>
          <p:nvPr>
            <p:ph type="body" idx="1"/>
          </p:nvPr>
        </p:nvSpPr>
        <p:spPr/>
        <p:txBody>
          <a:bodyPr>
            <a:normAutofit/>
          </a:bodyPr>
          <a:lstStyle/>
          <a:p>
            <a:pPr eaLnBrk="1" hangingPunct="1"/>
            <a:r>
              <a:rPr lang="en-US" altLang="en-US" sz="3200" dirty="0">
                <a:solidFill>
                  <a:schemeClr val="accent1">
                    <a:lumMod val="75000"/>
                  </a:schemeClr>
                </a:solidFill>
              </a:rPr>
              <a:t>Biofeedback is the use of a physiological signal that the client is unaware of but it can be used by the client to change performance if brought to the client’s consciousness. </a:t>
            </a:r>
          </a:p>
          <a:p>
            <a:pPr eaLnBrk="1" hangingPunct="1"/>
            <a:r>
              <a:rPr lang="en-US" altLang="en-US" sz="3200" dirty="0">
                <a:solidFill>
                  <a:schemeClr val="accent1">
                    <a:lumMod val="75000"/>
                  </a:schemeClr>
                </a:solidFill>
              </a:rPr>
              <a:t>Biofeedback devices include real-time sound spectrograph, palatograph, and ultrasound.</a:t>
            </a:r>
          </a:p>
        </p:txBody>
      </p:sp>
    </p:spTree>
    <p:extLst>
      <p:ext uri="{BB962C8B-B14F-4D97-AF65-F5344CB8AC3E}">
        <p14:creationId xmlns:p14="http://schemas.microsoft.com/office/powerpoint/2010/main" val="27670576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a:extLst>
              <a:ext uri="{FF2B5EF4-FFF2-40B4-BE49-F238E27FC236}">
                <a16:creationId xmlns:a16="http://schemas.microsoft.com/office/drawing/2014/main" id="{8E2E5D8B-B0D9-AE46-9DFB-6C5DEABBC458}"/>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rPr>
              <a:t>Biofeedback</a:t>
            </a:r>
          </a:p>
        </p:txBody>
      </p:sp>
      <p:sp>
        <p:nvSpPr>
          <p:cNvPr id="194562" name="Rectangle 3">
            <a:extLst>
              <a:ext uri="{FF2B5EF4-FFF2-40B4-BE49-F238E27FC236}">
                <a16:creationId xmlns:a16="http://schemas.microsoft.com/office/drawing/2014/main" id="{0457E12A-547D-7549-AC4C-7BD9C3B7AB09}"/>
              </a:ext>
            </a:extLst>
          </p:cNvPr>
          <p:cNvSpPr>
            <a:spLocks noGrp="1" noChangeArrowheads="1"/>
          </p:cNvSpPr>
          <p:nvPr>
            <p:ph type="body" sz="half" idx="1"/>
          </p:nvPr>
        </p:nvSpPr>
        <p:spPr>
          <a:xfrm>
            <a:off x="2209801" y="1981200"/>
            <a:ext cx="3814763" cy="4114800"/>
          </a:xfrm>
        </p:spPr>
        <p:txBody>
          <a:bodyPr>
            <a:noAutofit/>
          </a:bodyPr>
          <a:lstStyle/>
          <a:p>
            <a:pPr eaLnBrk="1" hangingPunct="1">
              <a:lnSpc>
                <a:spcPct val="90000"/>
              </a:lnSpc>
            </a:pPr>
            <a:r>
              <a:rPr lang="en-US" altLang="en-US" sz="3200" dirty="0">
                <a:solidFill>
                  <a:schemeClr val="accent1">
                    <a:lumMod val="75000"/>
                  </a:schemeClr>
                </a:solidFill>
              </a:rPr>
              <a:t>The picture shows a client using the sound spectrograph to correct /r/.  After acquiring correct production, traditional practice activities would be introduced.</a:t>
            </a:r>
          </a:p>
        </p:txBody>
      </p:sp>
      <p:sp>
        <p:nvSpPr>
          <p:cNvPr id="2" name="Content Placeholder 1">
            <a:extLst>
              <a:ext uri="{FF2B5EF4-FFF2-40B4-BE49-F238E27FC236}">
                <a16:creationId xmlns:a16="http://schemas.microsoft.com/office/drawing/2014/main" id="{5BCD24E0-858E-6E47-9D79-01712A34D731}"/>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9658196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a:extLst>
              <a:ext uri="{FF2B5EF4-FFF2-40B4-BE49-F238E27FC236}">
                <a16:creationId xmlns:a16="http://schemas.microsoft.com/office/drawing/2014/main" id="{7E793589-64F7-5742-95CA-6154295D2F9F}"/>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rPr>
              <a:t>Elements of Biofeedback</a:t>
            </a:r>
          </a:p>
        </p:txBody>
      </p:sp>
      <p:sp>
        <p:nvSpPr>
          <p:cNvPr id="196610" name="Rectangle 3">
            <a:extLst>
              <a:ext uri="{FF2B5EF4-FFF2-40B4-BE49-F238E27FC236}">
                <a16:creationId xmlns:a16="http://schemas.microsoft.com/office/drawing/2014/main" id="{1DC1EC56-1B6E-4544-B13A-091ADE58ACB3}"/>
              </a:ext>
            </a:extLst>
          </p:cNvPr>
          <p:cNvSpPr>
            <a:spLocks noGrp="1" noChangeArrowheads="1"/>
          </p:cNvSpPr>
          <p:nvPr>
            <p:ph type="body" idx="1"/>
          </p:nvPr>
        </p:nvSpPr>
        <p:spPr/>
        <p:txBody>
          <a:bodyPr>
            <a:normAutofit/>
          </a:bodyPr>
          <a:lstStyle/>
          <a:p>
            <a:pPr eaLnBrk="1" hangingPunct="1"/>
            <a:r>
              <a:rPr lang="en-US" altLang="en-US" sz="3200" dirty="0">
                <a:solidFill>
                  <a:schemeClr val="accent1">
                    <a:lumMod val="75000"/>
                  </a:schemeClr>
                </a:solidFill>
              </a:rPr>
              <a:t>The SLP produces examples of the target and displays the biofeedback information.</a:t>
            </a:r>
          </a:p>
          <a:p>
            <a:pPr eaLnBrk="1" hangingPunct="1"/>
            <a:r>
              <a:rPr lang="en-US" altLang="en-US" sz="3200" dirty="0">
                <a:solidFill>
                  <a:schemeClr val="accent1">
                    <a:lumMod val="75000"/>
                  </a:schemeClr>
                </a:solidFill>
              </a:rPr>
              <a:t>The SLP then describes the production features of the target sound.</a:t>
            </a:r>
          </a:p>
          <a:p>
            <a:pPr eaLnBrk="1" hangingPunct="1"/>
            <a:r>
              <a:rPr lang="en-US" altLang="en-US" sz="3200" dirty="0">
                <a:solidFill>
                  <a:schemeClr val="accent1">
                    <a:lumMod val="75000"/>
                  </a:schemeClr>
                </a:solidFill>
              </a:rPr>
              <a:t>The SLP contrasts the desired target with the client’s current production.</a:t>
            </a:r>
          </a:p>
          <a:p>
            <a:pPr eaLnBrk="1" hangingPunct="1"/>
            <a:r>
              <a:rPr lang="en-US" altLang="en-US" sz="3200" dirty="0">
                <a:solidFill>
                  <a:schemeClr val="accent1">
                    <a:lumMod val="75000"/>
                  </a:schemeClr>
                </a:solidFill>
              </a:rPr>
              <a:t>The client is instructed to focus mentally and use the biofeedback information.</a:t>
            </a:r>
          </a:p>
        </p:txBody>
      </p:sp>
    </p:spTree>
    <p:extLst>
      <p:ext uri="{BB962C8B-B14F-4D97-AF65-F5344CB8AC3E}">
        <p14:creationId xmlns:p14="http://schemas.microsoft.com/office/powerpoint/2010/main" val="418087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8A5E-6CCC-764E-95BC-029431C0F861}"/>
              </a:ext>
            </a:extLst>
          </p:cNvPr>
          <p:cNvSpPr>
            <a:spLocks noGrp="1"/>
          </p:cNvSpPr>
          <p:nvPr>
            <p:ph type="title"/>
          </p:nvPr>
        </p:nvSpPr>
        <p:spPr/>
        <p:txBody>
          <a:bodyPr/>
          <a:lstStyle/>
          <a:p>
            <a:pPr algn="ctr">
              <a:defRPr/>
            </a:pPr>
            <a:endParaRPr lang="en-US" dirty="0">
              <a:ea typeface="ＭＳ Ｐゴシック" charset="0"/>
              <a:cs typeface="ＭＳ Ｐゴシック" charset="0"/>
            </a:endParaRPr>
          </a:p>
        </p:txBody>
      </p:sp>
      <p:pic>
        <p:nvPicPr>
          <p:cNvPr id="4" name="Content Placeholder 3" descr="LIQUIDS.jpg">
            <a:extLst>
              <a:ext uri="{FF2B5EF4-FFF2-40B4-BE49-F238E27FC236}">
                <a16:creationId xmlns:a16="http://schemas.microsoft.com/office/drawing/2014/main" id="{D7CCDECD-9BF8-AB42-98EA-93F27BD0C653}"/>
              </a:ext>
            </a:extLst>
          </p:cNvPr>
          <p:cNvPicPr>
            <a:picLocks noGrp="1" noChangeAspect="1"/>
          </p:cNvPicPr>
          <p:nvPr>
            <p:ph idx="1"/>
          </p:nvPr>
        </p:nvPicPr>
        <p:blipFill>
          <a:blip r:embed="rId2"/>
          <a:srcRect t="-15180" b="-15180"/>
          <a:stretch>
            <a:fillRect/>
          </a:stretch>
        </p:blipFill>
        <p:spPr>
          <a:xfrm>
            <a:off x="1526458" y="-914400"/>
            <a:ext cx="9144000" cy="7332406"/>
          </a:xfrm>
        </p:spPr>
      </p:pic>
    </p:spTree>
    <p:extLst>
      <p:ext uri="{BB962C8B-B14F-4D97-AF65-F5344CB8AC3E}">
        <p14:creationId xmlns:p14="http://schemas.microsoft.com/office/powerpoint/2010/main" val="12117054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a:extLst>
              <a:ext uri="{FF2B5EF4-FFF2-40B4-BE49-F238E27FC236}">
                <a16:creationId xmlns:a16="http://schemas.microsoft.com/office/drawing/2014/main" id="{B5DE6491-B4C1-0444-B074-45331CCCB172}"/>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Elements of Biofeedback</a:t>
            </a:r>
          </a:p>
        </p:txBody>
      </p:sp>
      <p:sp>
        <p:nvSpPr>
          <p:cNvPr id="198658" name="Rectangle 3">
            <a:extLst>
              <a:ext uri="{FF2B5EF4-FFF2-40B4-BE49-F238E27FC236}">
                <a16:creationId xmlns:a16="http://schemas.microsoft.com/office/drawing/2014/main" id="{B8833D35-4881-DE41-B333-B37E3535A785}"/>
              </a:ext>
            </a:extLst>
          </p:cNvPr>
          <p:cNvSpPr>
            <a:spLocks noGrp="1" noChangeArrowheads="1"/>
          </p:cNvSpPr>
          <p:nvPr>
            <p:ph type="body" idx="1"/>
          </p:nvPr>
        </p:nvSpPr>
        <p:spPr/>
        <p:txBody>
          <a:bodyPr>
            <a:normAutofit/>
          </a:bodyPr>
          <a:lstStyle/>
          <a:p>
            <a:pPr eaLnBrk="1" hangingPunct="1"/>
            <a:r>
              <a:rPr lang="en-US" altLang="en-US" sz="3200" dirty="0">
                <a:solidFill>
                  <a:schemeClr val="accent1">
                    <a:lumMod val="75000"/>
                  </a:schemeClr>
                </a:solidFill>
              </a:rPr>
              <a:t>The client then evaluates his/her productive attempt.</a:t>
            </a:r>
          </a:p>
          <a:p>
            <a:pPr eaLnBrk="1" hangingPunct="1"/>
            <a:r>
              <a:rPr lang="en-US" altLang="en-US" sz="3200" dirty="0">
                <a:solidFill>
                  <a:schemeClr val="accent1">
                    <a:lumMod val="75000"/>
                  </a:schemeClr>
                </a:solidFill>
              </a:rPr>
              <a:t>The SLP then evaluates the production and provides KR.</a:t>
            </a:r>
          </a:p>
          <a:p>
            <a:pPr eaLnBrk="1" hangingPunct="1"/>
            <a:r>
              <a:rPr lang="en-US" altLang="en-US" sz="3200" dirty="0">
                <a:solidFill>
                  <a:schemeClr val="accent1">
                    <a:lumMod val="75000"/>
                  </a:schemeClr>
                </a:solidFill>
              </a:rPr>
              <a:t>Practice continues until the target sound is acquired.</a:t>
            </a:r>
          </a:p>
        </p:txBody>
      </p:sp>
    </p:spTree>
    <p:extLst>
      <p:ext uri="{BB962C8B-B14F-4D97-AF65-F5344CB8AC3E}">
        <p14:creationId xmlns:p14="http://schemas.microsoft.com/office/powerpoint/2010/main" val="14571275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B344-2358-4940-A361-391FFD9B9211}"/>
              </a:ext>
            </a:extLst>
          </p:cNvPr>
          <p:cNvSpPr>
            <a:spLocks noGrp="1"/>
          </p:cNvSpPr>
          <p:nvPr>
            <p:ph type="title"/>
          </p:nvPr>
        </p:nvSpPr>
        <p:spPr/>
        <p:txBody>
          <a:bodyPr/>
          <a:lstStyle/>
          <a:p>
            <a:pPr algn="ctr"/>
            <a:r>
              <a:rPr lang="en-US" dirty="0">
                <a:solidFill>
                  <a:schemeClr val="accent1">
                    <a:lumMod val="75000"/>
                  </a:schemeClr>
                </a:solidFill>
                <a:latin typeface="+mn-lt"/>
              </a:rPr>
              <a:t>Abiding Issue</a:t>
            </a:r>
          </a:p>
        </p:txBody>
      </p:sp>
      <p:sp>
        <p:nvSpPr>
          <p:cNvPr id="3" name="Content Placeholder 2">
            <a:extLst>
              <a:ext uri="{FF2B5EF4-FFF2-40B4-BE49-F238E27FC236}">
                <a16:creationId xmlns:a16="http://schemas.microsoft.com/office/drawing/2014/main" id="{C9811926-E26C-D342-A583-E6892D429102}"/>
              </a:ext>
            </a:extLst>
          </p:cNvPr>
          <p:cNvSpPr>
            <a:spLocks noGrp="1"/>
          </p:cNvSpPr>
          <p:nvPr>
            <p:ph idx="1"/>
          </p:nvPr>
        </p:nvSpPr>
        <p:spPr/>
        <p:txBody>
          <a:bodyPr>
            <a:noAutofit/>
          </a:bodyPr>
          <a:lstStyle/>
          <a:p>
            <a:r>
              <a:rPr lang="en-US" dirty="0">
                <a:solidFill>
                  <a:schemeClr val="accent1">
                    <a:lumMod val="75000"/>
                  </a:schemeClr>
                </a:solidFill>
              </a:rPr>
              <a:t>One of the challenges of serving children with speech sound disorders in the schools is service eligibility for single sound errors. </a:t>
            </a:r>
          </a:p>
          <a:p>
            <a:r>
              <a:rPr lang="en-US" dirty="0">
                <a:solidFill>
                  <a:schemeClr val="accent1">
                    <a:lumMod val="75000"/>
                  </a:schemeClr>
                </a:solidFill>
              </a:rPr>
              <a:t>According to the Individuals with Disabilities Education Act, “speech-language impairment means a communication disorder, such as stuttering, impaired articulation, a language impairment, or a voice impairment, that adversely affects a child’s educational performance” (Individuals with Disabilities Education Act, 2004(c)(11)). </a:t>
            </a:r>
          </a:p>
        </p:txBody>
      </p:sp>
    </p:spTree>
    <p:extLst>
      <p:ext uri="{BB962C8B-B14F-4D97-AF65-F5344CB8AC3E}">
        <p14:creationId xmlns:p14="http://schemas.microsoft.com/office/powerpoint/2010/main" val="23587870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EBA5A-6613-744F-8226-B172EABA1E30}"/>
              </a:ext>
            </a:extLst>
          </p:cNvPr>
          <p:cNvSpPr>
            <a:spLocks noGrp="1"/>
          </p:cNvSpPr>
          <p:nvPr>
            <p:ph type="title"/>
          </p:nvPr>
        </p:nvSpPr>
        <p:spPr/>
        <p:txBody>
          <a:bodyPr/>
          <a:lstStyle/>
          <a:p>
            <a:pPr algn="ctr"/>
            <a:r>
              <a:rPr lang="en-US" dirty="0">
                <a:solidFill>
                  <a:schemeClr val="accent1">
                    <a:lumMod val="75000"/>
                  </a:schemeClr>
                </a:solidFill>
                <a:latin typeface="+mn-lt"/>
              </a:rPr>
              <a:t>Abiding Issue</a:t>
            </a:r>
          </a:p>
        </p:txBody>
      </p:sp>
      <p:sp>
        <p:nvSpPr>
          <p:cNvPr id="3" name="Content Placeholder 2">
            <a:extLst>
              <a:ext uri="{FF2B5EF4-FFF2-40B4-BE49-F238E27FC236}">
                <a16:creationId xmlns:a16="http://schemas.microsoft.com/office/drawing/2014/main" id="{23EC7247-9235-834B-B113-BD6C0CA5A958}"/>
              </a:ext>
            </a:extLst>
          </p:cNvPr>
          <p:cNvSpPr>
            <a:spLocks noGrp="1"/>
          </p:cNvSpPr>
          <p:nvPr>
            <p:ph idx="1"/>
          </p:nvPr>
        </p:nvSpPr>
        <p:spPr/>
        <p:txBody>
          <a:bodyPr>
            <a:normAutofit/>
          </a:bodyPr>
          <a:lstStyle/>
          <a:p>
            <a:pPr marL="0" indent="0">
              <a:buNone/>
            </a:pPr>
            <a:r>
              <a:rPr lang="en-US" sz="3200" dirty="0">
                <a:solidFill>
                  <a:schemeClr val="accent1">
                    <a:lumMod val="75000"/>
                  </a:schemeClr>
                </a:solidFill>
              </a:rPr>
              <a:t>Determining the criteria for “impaired articulation,” “adverse effects,” and even “educational performance” is surprisingly complex, generating almost daily discussion among speech-language pathologists in schools about which children should be receiving treatment for speech sound disorders.</a:t>
            </a:r>
          </a:p>
          <a:p>
            <a:r>
              <a:rPr lang="en-US" dirty="0" err="1">
                <a:solidFill>
                  <a:schemeClr val="accent1">
                    <a:lumMod val="75000"/>
                  </a:schemeClr>
                </a:solidFill>
              </a:rPr>
              <a:t>StorkeL</a:t>
            </a:r>
            <a:r>
              <a:rPr lang="en-US" dirty="0">
                <a:solidFill>
                  <a:schemeClr val="accent1">
                    <a:lumMod val="75000"/>
                  </a:schemeClr>
                </a:solidFill>
              </a:rPr>
              <a:t>, H. https://</a:t>
            </a:r>
            <a:r>
              <a:rPr lang="en-US" dirty="0" err="1">
                <a:solidFill>
                  <a:schemeClr val="accent1">
                    <a:lumMod val="75000"/>
                  </a:schemeClr>
                </a:solidFill>
              </a:rPr>
              <a:t>doi.org</a:t>
            </a:r>
            <a:r>
              <a:rPr lang="en-US" dirty="0">
                <a:solidFill>
                  <a:schemeClr val="accent1">
                    <a:lumMod val="75000"/>
                  </a:schemeClr>
                </a:solidFill>
              </a:rPr>
              <a:t>/10.1044/2018_PERS-SIG1-2018-0025</a:t>
            </a:r>
          </a:p>
          <a:p>
            <a:endParaRPr lang="en-US" dirty="0"/>
          </a:p>
        </p:txBody>
      </p:sp>
    </p:spTree>
    <p:extLst>
      <p:ext uri="{BB962C8B-B14F-4D97-AF65-F5344CB8AC3E}">
        <p14:creationId xmlns:p14="http://schemas.microsoft.com/office/powerpoint/2010/main" val="9783888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EDCC-6846-CC43-BECE-0461509C033B}"/>
              </a:ext>
            </a:extLst>
          </p:cNvPr>
          <p:cNvSpPr>
            <a:spLocks noGrp="1"/>
          </p:cNvSpPr>
          <p:nvPr>
            <p:ph type="title"/>
          </p:nvPr>
        </p:nvSpPr>
        <p:spPr/>
        <p:txBody>
          <a:bodyPr/>
          <a:lstStyle/>
          <a:p>
            <a:pPr algn="ctr"/>
            <a:r>
              <a:rPr lang="en-US" dirty="0">
                <a:solidFill>
                  <a:schemeClr val="accent1">
                    <a:lumMod val="75000"/>
                  </a:schemeClr>
                </a:solidFill>
                <a:latin typeface="+mn-lt"/>
              </a:rPr>
              <a:t>Abiding Issue</a:t>
            </a:r>
          </a:p>
        </p:txBody>
      </p:sp>
      <p:sp>
        <p:nvSpPr>
          <p:cNvPr id="3" name="Content Placeholder 2">
            <a:extLst>
              <a:ext uri="{FF2B5EF4-FFF2-40B4-BE49-F238E27FC236}">
                <a16:creationId xmlns:a16="http://schemas.microsoft.com/office/drawing/2014/main" id="{A79F19E0-A243-D84F-9E4F-80FD7C5C387F}"/>
              </a:ext>
            </a:extLst>
          </p:cNvPr>
          <p:cNvSpPr>
            <a:spLocks noGrp="1"/>
          </p:cNvSpPr>
          <p:nvPr>
            <p:ph idx="1"/>
          </p:nvPr>
        </p:nvSpPr>
        <p:spPr/>
        <p:txBody>
          <a:bodyPr>
            <a:normAutofit fontScale="77500" lnSpcReduction="20000"/>
          </a:bodyPr>
          <a:lstStyle/>
          <a:p>
            <a:r>
              <a:rPr lang="en-US" sz="3800" dirty="0">
                <a:solidFill>
                  <a:schemeClr val="accent1">
                    <a:lumMod val="75000"/>
                  </a:schemeClr>
                </a:solidFill>
              </a:rPr>
              <a:t>Farquharson, K. &amp; </a:t>
            </a:r>
            <a:r>
              <a:rPr lang="en-US" sz="3800" dirty="0" err="1">
                <a:solidFill>
                  <a:schemeClr val="accent1">
                    <a:lumMod val="75000"/>
                  </a:schemeClr>
                </a:solidFill>
              </a:rPr>
              <a:t>Tambyraja</a:t>
            </a:r>
            <a:r>
              <a:rPr lang="en-US" sz="3800" dirty="0">
                <a:solidFill>
                  <a:schemeClr val="accent1">
                    <a:lumMod val="75000"/>
                  </a:schemeClr>
                </a:solidFill>
              </a:rPr>
              <a:t>, S. R. DOI: </a:t>
            </a:r>
            <a:r>
              <a:rPr lang="en-US" sz="3800" dirty="0">
                <a:solidFill>
                  <a:schemeClr val="accent1">
                    <a:lumMod val="75000"/>
                  </a:schemeClr>
                </a:solidFill>
                <a:hlinkClick r:id="rId2">
                  <a:extLst>
                    <a:ext uri="{A12FA001-AC4F-418D-AE19-62706E023703}">
                      <ahyp:hlinkClr xmlns:ahyp="http://schemas.microsoft.com/office/drawing/2018/hyperlinkcolor" val="tx"/>
                    </a:ext>
                  </a:extLst>
                </a:hlinkClick>
              </a:rPr>
              <a:t>https://doi.org/10.1055/s-0039-1677761</a:t>
            </a:r>
            <a:endParaRPr lang="en-US" sz="3800" dirty="0">
              <a:solidFill>
                <a:schemeClr val="accent1">
                  <a:lumMod val="75000"/>
                </a:schemeClr>
              </a:solidFill>
            </a:endParaRPr>
          </a:p>
          <a:p>
            <a:r>
              <a:rPr lang="en-US" sz="4100" dirty="0">
                <a:solidFill>
                  <a:schemeClr val="accent1">
                    <a:lumMod val="75000"/>
                  </a:schemeClr>
                </a:solidFill>
              </a:rPr>
              <a:t>There is a great deal of variability nationally with respect to how children with SSDs receive speech therapy. </a:t>
            </a:r>
          </a:p>
          <a:p>
            <a:r>
              <a:rPr lang="en-US" sz="4100" dirty="0">
                <a:solidFill>
                  <a:schemeClr val="accent1">
                    <a:lumMod val="75000"/>
                  </a:schemeClr>
                </a:solidFill>
              </a:rPr>
              <a:t> The authors report the results of a nation-wide survey of school-based SLPs.  Findings provide insight into which and how many factors SLPs report contribute to eligibility decisions, as  mandatory. </a:t>
            </a:r>
          </a:p>
          <a:p>
            <a:pPr marL="0" indent="0">
              <a:buNone/>
            </a:pPr>
            <a:br>
              <a:rPr lang="en-US" sz="4100" dirty="0"/>
            </a:br>
            <a:endParaRPr lang="en-US" sz="4100" dirty="0"/>
          </a:p>
          <a:p>
            <a:endParaRPr lang="en-US" dirty="0"/>
          </a:p>
        </p:txBody>
      </p:sp>
    </p:spTree>
    <p:extLst>
      <p:ext uri="{BB962C8B-B14F-4D97-AF65-F5344CB8AC3E}">
        <p14:creationId xmlns:p14="http://schemas.microsoft.com/office/powerpoint/2010/main" val="14569040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2093-6A9B-184E-8624-1BF3E1CA1B8C}"/>
              </a:ext>
            </a:extLst>
          </p:cNvPr>
          <p:cNvSpPr>
            <a:spLocks noGrp="1"/>
          </p:cNvSpPr>
          <p:nvPr>
            <p:ph type="title"/>
          </p:nvPr>
        </p:nvSpPr>
        <p:spPr/>
        <p:txBody>
          <a:bodyPr>
            <a:normAutofit/>
          </a:bodyPr>
          <a:lstStyle/>
          <a:p>
            <a:pPr algn="ctr"/>
            <a:r>
              <a:rPr lang="en-US" dirty="0">
                <a:solidFill>
                  <a:schemeClr val="accent1">
                    <a:lumMod val="75000"/>
                  </a:schemeClr>
                </a:solidFill>
                <a:latin typeface="+mn-lt"/>
              </a:rPr>
              <a:t>Eligibility</a:t>
            </a:r>
          </a:p>
        </p:txBody>
      </p:sp>
      <p:sp>
        <p:nvSpPr>
          <p:cNvPr id="3" name="Content Placeholder 2">
            <a:extLst>
              <a:ext uri="{FF2B5EF4-FFF2-40B4-BE49-F238E27FC236}">
                <a16:creationId xmlns:a16="http://schemas.microsoft.com/office/drawing/2014/main" id="{C506E716-BA69-4041-A90E-C13FB34D11A3}"/>
              </a:ext>
            </a:extLst>
          </p:cNvPr>
          <p:cNvSpPr>
            <a:spLocks noGrp="1"/>
          </p:cNvSpPr>
          <p:nvPr>
            <p:ph idx="1"/>
          </p:nvPr>
        </p:nvSpPr>
        <p:spPr>
          <a:xfrm>
            <a:off x="2152650" y="1690689"/>
            <a:ext cx="7886700" cy="4351338"/>
          </a:xfrm>
        </p:spPr>
        <p:txBody>
          <a:bodyPr/>
          <a:lstStyle/>
          <a:p>
            <a:pPr marL="0" indent="0">
              <a:buNone/>
            </a:pPr>
            <a:br>
              <a:rPr lang="en-US" dirty="0"/>
            </a:br>
            <a:endParaRPr lang="en-US" dirty="0"/>
          </a:p>
          <a:p>
            <a:endParaRPr lang="en-US" dirty="0"/>
          </a:p>
        </p:txBody>
      </p:sp>
      <p:pic>
        <p:nvPicPr>
          <p:cNvPr id="5" name="Picture 4">
            <a:extLst>
              <a:ext uri="{FF2B5EF4-FFF2-40B4-BE49-F238E27FC236}">
                <a16:creationId xmlns:a16="http://schemas.microsoft.com/office/drawing/2014/main" id="{D3E890BF-D08D-0A4D-9BEA-7C14CA606EAC}"/>
              </a:ext>
            </a:extLst>
          </p:cNvPr>
          <p:cNvPicPr>
            <a:picLocks noChangeAspect="1"/>
          </p:cNvPicPr>
          <p:nvPr/>
        </p:nvPicPr>
        <p:blipFill>
          <a:blip r:embed="rId2"/>
          <a:stretch>
            <a:fillRect/>
          </a:stretch>
        </p:blipFill>
        <p:spPr>
          <a:xfrm>
            <a:off x="1524000" y="1690690"/>
            <a:ext cx="9144000" cy="5167311"/>
          </a:xfrm>
          <a:prstGeom prst="rect">
            <a:avLst/>
          </a:prstGeom>
        </p:spPr>
      </p:pic>
      <p:sp>
        <p:nvSpPr>
          <p:cNvPr id="6" name="TextBox 5">
            <a:extLst>
              <a:ext uri="{FF2B5EF4-FFF2-40B4-BE49-F238E27FC236}">
                <a16:creationId xmlns:a16="http://schemas.microsoft.com/office/drawing/2014/main" id="{92785B0C-A06E-5A4C-8C68-0425DCAEC41F}"/>
              </a:ext>
            </a:extLst>
          </p:cNvPr>
          <p:cNvSpPr txBox="1"/>
          <p:nvPr/>
        </p:nvSpPr>
        <p:spPr>
          <a:xfrm>
            <a:off x="3733800" y="2209800"/>
            <a:ext cx="3962400" cy="523220"/>
          </a:xfrm>
          <a:prstGeom prst="rect">
            <a:avLst/>
          </a:prstGeom>
          <a:noFill/>
        </p:spPr>
        <p:txBody>
          <a:bodyPr wrap="square" rtlCol="0">
            <a:spAutoFit/>
          </a:bodyPr>
          <a:lstStyle/>
          <a:p>
            <a:pPr algn="ctr"/>
            <a:r>
              <a:rPr lang="en-US" sz="2800" dirty="0"/>
              <a:t>Mandatory Criteria</a:t>
            </a:r>
          </a:p>
        </p:txBody>
      </p:sp>
    </p:spTree>
    <p:extLst>
      <p:ext uri="{BB962C8B-B14F-4D97-AF65-F5344CB8AC3E}">
        <p14:creationId xmlns:p14="http://schemas.microsoft.com/office/powerpoint/2010/main" val="38637372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65DAD-B9CD-8C47-A82F-B2874D225690}"/>
              </a:ext>
            </a:extLst>
          </p:cNvPr>
          <p:cNvSpPr>
            <a:spLocks noGrp="1"/>
          </p:cNvSpPr>
          <p:nvPr>
            <p:ph type="title"/>
          </p:nvPr>
        </p:nvSpPr>
        <p:spPr/>
        <p:txBody>
          <a:bodyPr/>
          <a:lstStyle/>
          <a:p>
            <a:pPr algn="ctr"/>
            <a:r>
              <a:rPr lang="en-US" dirty="0">
                <a:solidFill>
                  <a:schemeClr val="accent1">
                    <a:lumMod val="75000"/>
                  </a:schemeClr>
                </a:solidFill>
                <a:latin typeface="+mn-lt"/>
              </a:rPr>
              <a:t>Eligibility</a:t>
            </a:r>
          </a:p>
        </p:txBody>
      </p:sp>
      <p:pic>
        <p:nvPicPr>
          <p:cNvPr id="5" name="Content Placeholder 4">
            <a:extLst>
              <a:ext uri="{FF2B5EF4-FFF2-40B4-BE49-F238E27FC236}">
                <a16:creationId xmlns:a16="http://schemas.microsoft.com/office/drawing/2014/main" id="{2915B10B-1B76-B148-BA44-4956652328EF}"/>
              </a:ext>
            </a:extLst>
          </p:cNvPr>
          <p:cNvPicPr>
            <a:picLocks noGrp="1" noChangeAspect="1"/>
          </p:cNvPicPr>
          <p:nvPr>
            <p:ph idx="1"/>
          </p:nvPr>
        </p:nvPicPr>
        <p:blipFill>
          <a:blip r:embed="rId2"/>
          <a:stretch>
            <a:fillRect/>
          </a:stretch>
        </p:blipFill>
        <p:spPr>
          <a:xfrm>
            <a:off x="1524000" y="1690690"/>
            <a:ext cx="9144000" cy="5167311"/>
          </a:xfrm>
        </p:spPr>
      </p:pic>
      <p:sp>
        <p:nvSpPr>
          <p:cNvPr id="6" name="TextBox 5">
            <a:extLst>
              <a:ext uri="{FF2B5EF4-FFF2-40B4-BE49-F238E27FC236}">
                <a16:creationId xmlns:a16="http://schemas.microsoft.com/office/drawing/2014/main" id="{9B996ABD-C8CC-D84C-B031-1196CC189953}"/>
              </a:ext>
            </a:extLst>
          </p:cNvPr>
          <p:cNvSpPr txBox="1"/>
          <p:nvPr/>
        </p:nvSpPr>
        <p:spPr>
          <a:xfrm>
            <a:off x="7315200" y="2057401"/>
            <a:ext cx="3048000" cy="954107"/>
          </a:xfrm>
          <a:prstGeom prst="rect">
            <a:avLst/>
          </a:prstGeom>
          <a:noFill/>
        </p:spPr>
        <p:txBody>
          <a:bodyPr wrap="square" rtlCol="0">
            <a:spAutoFit/>
          </a:bodyPr>
          <a:lstStyle/>
          <a:p>
            <a:r>
              <a:rPr lang="en-US" sz="2800" dirty="0"/>
              <a:t>Assessment Measures Used</a:t>
            </a:r>
          </a:p>
        </p:txBody>
      </p:sp>
    </p:spTree>
    <p:extLst>
      <p:ext uri="{BB962C8B-B14F-4D97-AF65-F5344CB8AC3E}">
        <p14:creationId xmlns:p14="http://schemas.microsoft.com/office/powerpoint/2010/main" val="19843433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4020-307C-1C42-958B-5A49AECC2D40}"/>
              </a:ext>
            </a:extLst>
          </p:cNvPr>
          <p:cNvSpPr>
            <a:spLocks noGrp="1"/>
          </p:cNvSpPr>
          <p:nvPr>
            <p:ph type="title"/>
          </p:nvPr>
        </p:nvSpPr>
        <p:spPr/>
        <p:txBody>
          <a:bodyPr/>
          <a:lstStyle/>
          <a:p>
            <a:pPr algn="ctr"/>
            <a:r>
              <a:rPr lang="en-US" dirty="0">
                <a:solidFill>
                  <a:schemeClr val="accent1">
                    <a:lumMod val="75000"/>
                  </a:schemeClr>
                </a:solidFill>
                <a:latin typeface="+mn-lt"/>
              </a:rPr>
              <a:t>Eligibility</a:t>
            </a:r>
          </a:p>
        </p:txBody>
      </p:sp>
      <p:sp>
        <p:nvSpPr>
          <p:cNvPr id="3" name="Content Placeholder 2">
            <a:extLst>
              <a:ext uri="{FF2B5EF4-FFF2-40B4-BE49-F238E27FC236}">
                <a16:creationId xmlns:a16="http://schemas.microsoft.com/office/drawing/2014/main" id="{8569C171-9302-C346-B38D-8F40941CF75D}"/>
              </a:ext>
            </a:extLst>
          </p:cNvPr>
          <p:cNvSpPr>
            <a:spLocks noGrp="1"/>
          </p:cNvSpPr>
          <p:nvPr>
            <p:ph idx="1"/>
          </p:nvPr>
        </p:nvSpPr>
        <p:spPr/>
        <p:txBody>
          <a:bodyPr>
            <a:normAutofit/>
          </a:bodyPr>
          <a:lstStyle/>
          <a:p>
            <a:r>
              <a:rPr lang="en-US" sz="3200" dirty="0">
                <a:solidFill>
                  <a:schemeClr val="accent1">
                    <a:lumMod val="75000"/>
                  </a:schemeClr>
                </a:solidFill>
              </a:rPr>
              <a:t>This is a definite issue that differs among state departments of education.</a:t>
            </a:r>
          </a:p>
          <a:p>
            <a:r>
              <a:rPr lang="en-US" sz="3200" dirty="0">
                <a:solidFill>
                  <a:schemeClr val="accent1">
                    <a:lumMod val="75000"/>
                  </a:schemeClr>
                </a:solidFill>
              </a:rPr>
              <a:t>There are data that show even single errors result in less positive assessments of children with speech sound errors.</a:t>
            </a:r>
          </a:p>
          <a:p>
            <a:r>
              <a:rPr lang="en-US" sz="3200" dirty="0">
                <a:solidFill>
                  <a:schemeClr val="accent1">
                    <a:lumMod val="75000"/>
                  </a:schemeClr>
                </a:solidFill>
              </a:rPr>
              <a:t>Recent reading data also show that some children with single sound errors experience reading problems, hence the need for speech treatment.</a:t>
            </a:r>
          </a:p>
        </p:txBody>
      </p:sp>
    </p:spTree>
    <p:extLst>
      <p:ext uri="{BB962C8B-B14F-4D97-AF65-F5344CB8AC3E}">
        <p14:creationId xmlns:p14="http://schemas.microsoft.com/office/powerpoint/2010/main" val="21700393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a:extLst>
              <a:ext uri="{FF2B5EF4-FFF2-40B4-BE49-F238E27FC236}">
                <a16:creationId xmlns:a16="http://schemas.microsoft.com/office/drawing/2014/main" id="{67B992BB-E528-7E40-99B2-65A782CEA691}"/>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Glossary</a:t>
            </a:r>
          </a:p>
        </p:txBody>
      </p:sp>
      <p:sp>
        <p:nvSpPr>
          <p:cNvPr id="202754" name="Rectangle 3">
            <a:extLst>
              <a:ext uri="{FF2B5EF4-FFF2-40B4-BE49-F238E27FC236}">
                <a16:creationId xmlns:a16="http://schemas.microsoft.com/office/drawing/2014/main" id="{AD83FF4F-4A3C-8A44-AC49-B9B452D7BB7D}"/>
              </a:ext>
            </a:extLst>
          </p:cNvPr>
          <p:cNvSpPr>
            <a:spLocks noGrp="1" noChangeArrowheads="1"/>
          </p:cNvSpPr>
          <p:nvPr>
            <p:ph type="body" idx="1"/>
          </p:nvPr>
        </p:nvSpPr>
        <p:spPr/>
        <p:txBody>
          <a:bodyPr>
            <a:normAutofit/>
          </a:bodyPr>
          <a:lstStyle/>
          <a:p>
            <a:pPr eaLnBrk="1" hangingPunct="1"/>
            <a:r>
              <a:rPr lang="en-US" altLang="en-US" sz="3200" dirty="0">
                <a:solidFill>
                  <a:schemeClr val="accent1">
                    <a:lumMod val="75000"/>
                  </a:schemeClr>
                </a:solidFill>
              </a:rPr>
              <a:t>Retroflex-raising the body of the tongue toward the palate and bending or curving the tongue tip upward and backward.</a:t>
            </a:r>
          </a:p>
          <a:p>
            <a:pPr eaLnBrk="1" hangingPunct="1"/>
            <a:r>
              <a:rPr lang="en-US" altLang="en-US" sz="3200" dirty="0" err="1">
                <a:solidFill>
                  <a:schemeClr val="accent1">
                    <a:lumMod val="75000"/>
                  </a:schemeClr>
                </a:solidFill>
              </a:rPr>
              <a:t>Rhoticized</a:t>
            </a:r>
            <a:r>
              <a:rPr lang="en-US" altLang="en-US" sz="3200" dirty="0">
                <a:solidFill>
                  <a:schemeClr val="accent1">
                    <a:lumMod val="75000"/>
                  </a:schemeClr>
                </a:solidFill>
              </a:rPr>
              <a:t>-indicates r-coloring such as ‘fear’, ‘bear’, etc.</a:t>
            </a:r>
          </a:p>
          <a:p>
            <a:pPr eaLnBrk="1" hangingPunct="1"/>
            <a:r>
              <a:rPr lang="en-US" altLang="en-US" sz="3200" dirty="0">
                <a:solidFill>
                  <a:schemeClr val="accent1">
                    <a:lumMod val="75000"/>
                  </a:schemeClr>
                </a:solidFill>
              </a:rPr>
              <a:t>Vocalization-a phonological process where a vowel is used in place of a liquid.</a:t>
            </a:r>
          </a:p>
        </p:txBody>
      </p:sp>
    </p:spTree>
    <p:extLst>
      <p:ext uri="{BB962C8B-B14F-4D97-AF65-F5344CB8AC3E}">
        <p14:creationId xmlns:p14="http://schemas.microsoft.com/office/powerpoint/2010/main" val="20570996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a:extLst>
              <a:ext uri="{FF2B5EF4-FFF2-40B4-BE49-F238E27FC236}">
                <a16:creationId xmlns:a16="http://schemas.microsoft.com/office/drawing/2014/main" id="{95573D9E-A941-B346-8C88-2B0630EF8923}"/>
              </a:ext>
            </a:extLst>
          </p:cNvPr>
          <p:cNvSpPr>
            <a:spLocks noGrp="1" noChangeArrowheads="1"/>
          </p:cNvSpPr>
          <p:nvPr>
            <p:ph type="title"/>
          </p:nvPr>
        </p:nvSpPr>
        <p:spPr/>
        <p:txBody>
          <a:bodyPr/>
          <a:lstStyle/>
          <a:p>
            <a:pPr algn="ctr" eaLnBrk="1" hangingPunct="1"/>
            <a:r>
              <a:rPr lang="en-US" altLang="en-US" dirty="0">
                <a:solidFill>
                  <a:schemeClr val="accent1">
                    <a:lumMod val="75000"/>
                  </a:schemeClr>
                </a:solidFill>
                <a:latin typeface="+mn-lt"/>
              </a:rPr>
              <a:t>Glossary</a:t>
            </a:r>
          </a:p>
        </p:txBody>
      </p:sp>
      <p:sp>
        <p:nvSpPr>
          <p:cNvPr id="200706" name="Rectangle 3">
            <a:extLst>
              <a:ext uri="{FF2B5EF4-FFF2-40B4-BE49-F238E27FC236}">
                <a16:creationId xmlns:a16="http://schemas.microsoft.com/office/drawing/2014/main" id="{1AE539F5-DBF0-254E-8D94-9F2594B831EF}"/>
              </a:ext>
            </a:extLst>
          </p:cNvPr>
          <p:cNvSpPr>
            <a:spLocks noGrp="1" noChangeArrowheads="1"/>
          </p:cNvSpPr>
          <p:nvPr>
            <p:ph type="body" idx="1"/>
          </p:nvPr>
        </p:nvSpPr>
        <p:spPr/>
        <p:txBody>
          <a:bodyPr>
            <a:normAutofit/>
          </a:bodyPr>
          <a:lstStyle/>
          <a:p>
            <a:pPr eaLnBrk="1" hangingPunct="1">
              <a:lnSpc>
                <a:spcPct val="90000"/>
              </a:lnSpc>
            </a:pPr>
            <a:r>
              <a:rPr lang="en-US" altLang="en-US" sz="3200" dirty="0">
                <a:solidFill>
                  <a:schemeClr val="accent1">
                    <a:lumMod val="75000"/>
                  </a:schemeClr>
                </a:solidFill>
              </a:rPr>
              <a:t>Bunched-raising and arching the tongue when articulating a sound such as /r/</a:t>
            </a:r>
          </a:p>
          <a:p>
            <a:pPr eaLnBrk="1" hangingPunct="1">
              <a:lnSpc>
                <a:spcPct val="90000"/>
              </a:lnSpc>
            </a:pPr>
            <a:r>
              <a:rPr lang="en-US" altLang="en-US" sz="3200" dirty="0">
                <a:solidFill>
                  <a:schemeClr val="accent1">
                    <a:lumMod val="75000"/>
                  </a:schemeClr>
                </a:solidFill>
              </a:rPr>
              <a:t>Liquid-classification of /r/ and /l/, reflects the production characteristics of lateral /l/ and either retroflex or bunched for /r/.</a:t>
            </a:r>
          </a:p>
          <a:p>
            <a:pPr eaLnBrk="1" hangingPunct="1">
              <a:lnSpc>
                <a:spcPct val="90000"/>
              </a:lnSpc>
            </a:pPr>
            <a:r>
              <a:rPr lang="en-US" altLang="en-US" sz="3200" dirty="0">
                <a:solidFill>
                  <a:schemeClr val="accent1">
                    <a:lumMod val="75000"/>
                  </a:schemeClr>
                </a:solidFill>
              </a:rPr>
              <a:t>Distorted /r/-a sound used in place of /r/ that shares some acoustic features of /r/ and /w/.</a:t>
            </a:r>
          </a:p>
        </p:txBody>
      </p:sp>
    </p:spTree>
    <p:extLst>
      <p:ext uri="{BB962C8B-B14F-4D97-AF65-F5344CB8AC3E}">
        <p14:creationId xmlns:p14="http://schemas.microsoft.com/office/powerpoint/2010/main" val="3498779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4326</Words>
  <Application>Microsoft Macintosh PowerPoint</Application>
  <PresentationFormat>Widescreen</PresentationFormat>
  <Paragraphs>440</Paragraphs>
  <Slides>98</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98</vt:i4>
      </vt:variant>
    </vt:vector>
  </HeadingPairs>
  <TitlesOfParts>
    <vt:vector size="103" baseType="lpstr">
      <vt:lpstr>ＭＳ Ｐゴシック</vt:lpstr>
      <vt:lpstr>Arial</vt:lpstr>
      <vt:lpstr>Calibri</vt:lpstr>
      <vt:lpstr>Calibri Light</vt:lpstr>
      <vt:lpstr>Office Theme</vt:lpstr>
      <vt:lpstr>Understanding, Assessing, and Treating the /r/ Speech Sound</vt:lpstr>
      <vt:lpstr>Acknowledgements</vt:lpstr>
      <vt:lpstr>Overview</vt:lpstr>
      <vt:lpstr>Overview</vt:lpstr>
      <vt:lpstr>Background Information</vt:lpstr>
      <vt:lpstr>Retroflex /r/</vt:lpstr>
      <vt:lpstr>Background Information</vt:lpstr>
      <vt:lpstr>Vocalic / ɝ, ɚ/ Variants</vt:lpstr>
      <vt:lpstr>PowerPoint Presentation</vt:lpstr>
      <vt:lpstr>Age of Acquisition</vt:lpstr>
      <vt:lpstr>  Smit, A. B., Hand, L., Freilinger, J. J., Bernthal, J. E., &amp; Bird, A.(1990). The Iowa articulation norms project and its Nebraska replication. Journal of Speech and Hearing Disorders, 55(4), 779–798. https://doi.org/10.1044/jshd.5504.779 </vt:lpstr>
      <vt:lpstr>Background Information</vt:lpstr>
      <vt:lpstr>Background Information</vt:lpstr>
      <vt:lpstr>Error Types</vt:lpstr>
      <vt:lpstr>Error Types</vt:lpstr>
      <vt:lpstr>Error Types</vt:lpstr>
      <vt:lpstr>Error Types</vt:lpstr>
      <vt:lpstr>Error Summary</vt:lpstr>
      <vt:lpstr>Review</vt:lpstr>
      <vt:lpstr>Answers</vt:lpstr>
      <vt:lpstr>Considerations in the Treatment of /r/</vt:lpstr>
      <vt:lpstr>Speech Sound Disorders Definition</vt:lpstr>
      <vt:lpstr>Speech Sound Disorders Definition</vt:lpstr>
      <vt:lpstr>Speech Sound Disorders Definition</vt:lpstr>
      <vt:lpstr>Speech Sound Disorders Definition</vt:lpstr>
      <vt:lpstr>Acquisition of the Sound System</vt:lpstr>
      <vt:lpstr>Conclusion</vt:lpstr>
      <vt:lpstr>Review</vt:lpstr>
      <vt:lpstr>Answers</vt:lpstr>
      <vt:lpstr>Preliminaries to Treatment</vt:lpstr>
      <vt:lpstr>Discrimination of /r/</vt:lpstr>
      <vt:lpstr>PowerPoint Presentation</vt:lpstr>
      <vt:lpstr>PowerPoint Presentation</vt:lpstr>
      <vt:lpstr>PowerPoint Presentation</vt:lpstr>
      <vt:lpstr>PowerPoint Presentation</vt:lpstr>
      <vt:lpstr>Understanding, Assessing, and Treating the /r/ Speech Sound</vt:lpstr>
      <vt:lpstr>Acknowledgements</vt:lpstr>
      <vt:lpstr>Overview</vt:lpstr>
      <vt:lpstr>Overview</vt:lpstr>
      <vt:lpstr>Background Information</vt:lpstr>
      <vt:lpstr>Retroflex /r/</vt:lpstr>
      <vt:lpstr>Discrimination of /r/</vt:lpstr>
      <vt:lpstr>/r/ Elicitation</vt:lpstr>
      <vt:lpstr>/r/ Elicitation-Imagery</vt:lpstr>
      <vt:lpstr>/r/ Elicitation Imagery</vt:lpstr>
      <vt:lpstr>/r/ Elicitation Imagery</vt:lpstr>
      <vt:lpstr>/r/ Elicitation-Imitation</vt:lpstr>
      <vt:lpstr>/r/ Elicitation-Imitation</vt:lpstr>
      <vt:lpstr>/r/ Elicitation-Imitation</vt:lpstr>
      <vt:lpstr>/r/ Elicitation-Imitation</vt:lpstr>
      <vt:lpstr>/r/ Elicitation-Imitation</vt:lpstr>
      <vt:lpstr>/r/ Elicitation-Context</vt:lpstr>
      <vt:lpstr>/r/ Elicitation-Phonetic Placement</vt:lpstr>
      <vt:lpstr>/r/ Elicitation-Phonetic Placement</vt:lpstr>
      <vt:lpstr>/r/ Elicitation-Phonetic Placement</vt:lpstr>
      <vt:lpstr>/r/ Elicitation-Phonetic Placement</vt:lpstr>
      <vt:lpstr>/r/ Elicitation-Phonetic Placement</vt:lpstr>
      <vt:lpstr>/r/ Elicitation-Successive Approximation</vt:lpstr>
      <vt:lpstr>/r/ Elicitation-Successive Approximation</vt:lpstr>
      <vt:lpstr>/r/ Elicitation-Successive Approximation</vt:lpstr>
      <vt:lpstr>/r/ Elicitation-Successive Approximation</vt:lpstr>
      <vt:lpstr>Supplemental Assistance</vt:lpstr>
      <vt:lpstr>Supplemental Assistance</vt:lpstr>
      <vt:lpstr>Review</vt:lpstr>
      <vt:lpstr>Review</vt:lpstr>
      <vt:lpstr>Introduction to Principles of Treatment</vt:lpstr>
      <vt:lpstr>Basic Components of Phonetic Treatment</vt:lpstr>
      <vt:lpstr>Basic Components of Phonetic Treatment</vt:lpstr>
      <vt:lpstr>A Review of the Therapy Events</vt:lpstr>
      <vt:lpstr>Let’s Think About Applying Motor Learning</vt:lpstr>
      <vt:lpstr>These are the Stages of Skill Development</vt:lpstr>
      <vt:lpstr>What Can We Do to Assist the Child?</vt:lpstr>
      <vt:lpstr>Presentation of Stimuli</vt:lpstr>
      <vt:lpstr>Presentation of Stimuli</vt:lpstr>
      <vt:lpstr>Stimuli Examples</vt:lpstr>
      <vt:lpstr>Presentation of Stimuli</vt:lpstr>
      <vt:lpstr>Presentation of Stimuli</vt:lpstr>
      <vt:lpstr>Stimuli Examples</vt:lpstr>
      <vt:lpstr>Client Practice Responses</vt:lpstr>
      <vt:lpstr>Client Practice Responses</vt:lpstr>
      <vt:lpstr>Enhancing Intrinsic Feedback</vt:lpstr>
      <vt:lpstr>Summary</vt:lpstr>
      <vt:lpstr>Review</vt:lpstr>
      <vt:lpstr>Answers</vt:lpstr>
      <vt:lpstr>A Special Case: Residual /r/ Errors</vt:lpstr>
      <vt:lpstr>Residual Error Risk Factors</vt:lpstr>
      <vt:lpstr>Residual Errors Treatment</vt:lpstr>
      <vt:lpstr>Biofeedback</vt:lpstr>
      <vt:lpstr>Elements of Biofeedback</vt:lpstr>
      <vt:lpstr>Elements of Biofeedback</vt:lpstr>
      <vt:lpstr>Abiding Issue</vt:lpstr>
      <vt:lpstr>Abiding Issue</vt:lpstr>
      <vt:lpstr>Abiding Issue</vt:lpstr>
      <vt:lpstr>Eligibility</vt:lpstr>
      <vt:lpstr>Eligibility</vt:lpstr>
      <vt:lpstr>Eligibility</vt:lpstr>
      <vt:lpstr>Glossary</vt:lpstr>
      <vt:lpstr>Glossary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Assessing, and Treating the /r/ Speech Sound</dc:title>
  <dc:creator>Microsoft Office User</dc:creator>
  <cp:lastModifiedBy>Microsoft Office User</cp:lastModifiedBy>
  <cp:revision>3</cp:revision>
  <dcterms:created xsi:type="dcterms:W3CDTF">2019-04-07T17:54:41Z</dcterms:created>
  <dcterms:modified xsi:type="dcterms:W3CDTF">2019-04-07T18:20:50Z</dcterms:modified>
</cp:coreProperties>
</file>